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3"/>
  </p:notesMasterIdLst>
  <p:sldIdLst>
    <p:sldId id="296" r:id="rId6"/>
    <p:sldId id="256" r:id="rId7"/>
    <p:sldId id="258" r:id="rId8"/>
    <p:sldId id="282" r:id="rId9"/>
    <p:sldId id="291" r:id="rId10"/>
    <p:sldId id="269" r:id="rId11"/>
    <p:sldId id="271" r:id="rId12"/>
    <p:sldId id="270" r:id="rId13"/>
    <p:sldId id="285" r:id="rId14"/>
    <p:sldId id="300" r:id="rId15"/>
    <p:sldId id="272" r:id="rId16"/>
    <p:sldId id="286" r:id="rId17"/>
    <p:sldId id="293" r:id="rId18"/>
    <p:sldId id="259" r:id="rId19"/>
    <p:sldId id="260" r:id="rId20"/>
    <p:sldId id="288" r:id="rId21"/>
    <p:sldId id="287" r:id="rId22"/>
    <p:sldId id="278" r:id="rId23"/>
    <p:sldId id="289" r:id="rId24"/>
    <p:sldId id="262" r:id="rId25"/>
    <p:sldId id="263" r:id="rId26"/>
    <p:sldId id="264" r:id="rId27"/>
    <p:sldId id="290" r:id="rId28"/>
    <p:sldId id="265" r:id="rId29"/>
    <p:sldId id="266" r:id="rId30"/>
    <p:sldId id="268" r:id="rId31"/>
    <p:sldId id="279" r:id="rId32"/>
    <p:sldId id="284" r:id="rId33"/>
    <p:sldId id="292" r:id="rId34"/>
    <p:sldId id="273" r:id="rId35"/>
    <p:sldId id="299" r:id="rId36"/>
    <p:sldId id="281" r:id="rId37"/>
    <p:sldId id="298" r:id="rId38"/>
    <p:sldId id="274" r:id="rId39"/>
    <p:sldId id="295" r:id="rId40"/>
    <p:sldId id="275" r:id="rId41"/>
    <p:sldId id="297" r:id="rId42"/>
  </p:sldIdLst>
  <p:sldSz cx="12192000" cy="6858000"/>
  <p:notesSz cx="6858000" cy="35337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1DCD56-0370-3447-99FA-D421F5283F6E}">
          <p14:sldIdLst>
            <p14:sldId id="296"/>
            <p14:sldId id="256"/>
            <p14:sldId id="258"/>
            <p14:sldId id="282"/>
            <p14:sldId id="291"/>
            <p14:sldId id="269"/>
            <p14:sldId id="271"/>
            <p14:sldId id="270"/>
            <p14:sldId id="285"/>
            <p14:sldId id="300"/>
            <p14:sldId id="272"/>
          </p14:sldIdLst>
        </p14:section>
        <p14:section name="Introduction to Freight Planning" id="{022000E2-8B37-6C49-A80D-E69496AF1BFB}">
          <p14:sldIdLst>
            <p14:sldId id="286"/>
            <p14:sldId id="293"/>
            <p14:sldId id="259"/>
            <p14:sldId id="260"/>
          </p14:sldIdLst>
        </p14:section>
        <p14:section name="What's in store for our region?" id="{7F04891B-F324-9946-B5A2-51BD59F46FE3}">
          <p14:sldIdLst>
            <p14:sldId id="288"/>
            <p14:sldId id="287"/>
            <p14:sldId id="278"/>
            <p14:sldId id="289"/>
            <p14:sldId id="262"/>
            <p14:sldId id="263"/>
            <p14:sldId id="264"/>
            <p14:sldId id="290"/>
            <p14:sldId id="265"/>
            <p14:sldId id="266"/>
            <p14:sldId id="268"/>
            <p14:sldId id="279"/>
            <p14:sldId id="284"/>
          </p14:sldIdLst>
        </p14:section>
        <p14:section name="What can you expect next?" id="{73344DFD-689D-4F44-A928-A7F8DFA4D99F}">
          <p14:sldIdLst>
            <p14:sldId id="292"/>
            <p14:sldId id="273"/>
            <p14:sldId id="299"/>
            <p14:sldId id="281"/>
            <p14:sldId id="298"/>
            <p14:sldId id="274"/>
            <p14:sldId id="295"/>
            <p14:sldId id="275"/>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mphreys, Jennifer H" initials="HJH" lastIdx="5" clrIdx="0">
    <p:extLst>
      <p:ext uri="{19B8F6BF-5375-455C-9EA6-DF929625EA0E}">
        <p15:presenceInfo xmlns:p15="http://schemas.microsoft.com/office/powerpoint/2012/main" userId="S::humphreysjh@cdmsmith.com::41dd9d5c-f91d-40f2-a89e-1c7c6db42874" providerId="AD"/>
      </p:ext>
    </p:extLst>
  </p:cmAuthor>
  <p:cmAuthor id="2" name="Wornom, Victoria E." initials="WVE" lastIdx="17" clrIdx="1">
    <p:extLst>
      <p:ext uri="{19B8F6BF-5375-455C-9EA6-DF929625EA0E}">
        <p15:presenceInfo xmlns:p15="http://schemas.microsoft.com/office/powerpoint/2012/main" userId="S::wornomve@cdmsmith.com::5099fbf7-6b44-464f-bc94-c15d469132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C1E0B-FF55-43CE-A476-5CD9FE7D2FAB}" v="180" dt="2020-07-29T17:39:11.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69"/>
    <p:restoredTop sz="63237"/>
  </p:normalViewPr>
  <p:slideViewPr>
    <p:cSldViewPr snapToGrid="0">
      <p:cViewPr varScale="1">
        <p:scale>
          <a:sx n="72" d="100"/>
          <a:sy n="72" d="100"/>
        </p:scale>
        <p:origin x="990"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53C5B-C822-49BB-8D5E-5728FD0722FD}"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0CBDD-5335-4C41-8B9D-24283C8829A3}" type="slidenum">
              <a:rPr lang="en-US" smtClean="0"/>
              <a:t>‹#›</a:t>
            </a:fld>
            <a:endParaRPr lang="en-US"/>
          </a:p>
        </p:txBody>
      </p:sp>
    </p:spTree>
    <p:extLst>
      <p:ext uri="{BB962C8B-B14F-4D97-AF65-F5344CB8AC3E}">
        <p14:creationId xmlns:p14="http://schemas.microsoft.com/office/powerpoint/2010/main" val="206421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1</a:t>
            </a:fld>
            <a:endParaRPr lang="en-US"/>
          </a:p>
        </p:txBody>
      </p:sp>
    </p:spTree>
    <p:extLst>
      <p:ext uri="{BB962C8B-B14F-4D97-AF65-F5344CB8AC3E}">
        <p14:creationId xmlns:p14="http://schemas.microsoft.com/office/powerpoint/2010/main" val="875882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Lance to ask the meeting attendees to introduce themselves and the organization they represent. </a:t>
            </a:r>
          </a:p>
          <a:p>
            <a:endParaRPr lang="en-US" dirty="0"/>
          </a:p>
          <a:p>
            <a:r>
              <a:rPr lang="en-US" dirty="0"/>
              <a:t>At the end of this slide – let’s add a polling question about who might be MISSING from this roster? Are there any additional participants this group might like to invite?</a:t>
            </a:r>
          </a:p>
        </p:txBody>
      </p:sp>
      <p:sp>
        <p:nvSpPr>
          <p:cNvPr id="4" name="Slide Number Placeholder 3"/>
          <p:cNvSpPr>
            <a:spLocks noGrp="1"/>
          </p:cNvSpPr>
          <p:nvPr>
            <p:ph type="sldNum" sz="quarter" idx="5"/>
          </p:nvPr>
        </p:nvSpPr>
        <p:spPr/>
        <p:txBody>
          <a:bodyPr/>
          <a:lstStyle/>
          <a:p>
            <a:fld id="{3380CBDD-5335-4C41-8B9D-24283C8829A3}" type="slidenum">
              <a:rPr lang="en-US" smtClean="0"/>
              <a:t>10</a:t>
            </a:fld>
            <a:endParaRPr lang="en-US"/>
          </a:p>
        </p:txBody>
      </p:sp>
    </p:spTree>
    <p:extLst>
      <p:ext uri="{BB962C8B-B14F-4D97-AF65-F5344CB8AC3E}">
        <p14:creationId xmlns:p14="http://schemas.microsoft.com/office/powerpoint/2010/main" val="3284224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JENNY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 case you’ve wondered what you’re doing here or on this invitation list, here are some thoughts on what we hope your role will be as we kick off, develop, and implement this plan.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First – LEARN. We’ve developed an engagement program through which we’ll share will you a great deal about freight planning and freight systems. We’ll also work extensively to make sure this working group understands the needs for, costs of, and prioritization of transportation infrastructure to support your businesses and industry as a whole.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Second – We’d love to get your feedback. Over the next several months, we’ll present to you draft work products and will conduct a series of surveys or other data gathering activities. Our plan is only as good as the information we can receive – and we need your review and feedback throughout this process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Connections – Not only do we hope you’ll collaborate with this group that has gathered today, but we hope you’ll seek opportunities to share information beyond this group. When information becomes available and input needed, we hope you’ll engage your network of colleagues to gather additional insight and perspective on these topics.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Maintaining Momentum is another critical role for this group. When the consultant team is working hard behind the scenes, it will be important for us and ACOG to get your support in maintaining the momentum as we get closer to the final draft of the plan and implementation phases of this work. We’re working on a fairly aggressive schedule, so we do not anticipate this being a major concern, but we do hope you’ll do your best to stay engaged and participate in as many meetings as possible.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Finally – we hope you’ll champion the implementation of this plan. Typically, professional planners and engineers are not I a position to advocate for projects or policies that are created in the development of a plan. We’re here to provide plan stakeholders – you all – with the data and information needed for you all to champion and/or advocate for what you feel needs your support in the larger community. Hopefully your job here won’t end when the plan is completed – perhaps that is when you’ll really get working!</a:t>
            </a:r>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11</a:t>
            </a:fld>
            <a:endParaRPr lang="en-US"/>
          </a:p>
        </p:txBody>
      </p:sp>
    </p:spTree>
    <p:extLst>
      <p:ext uri="{BB962C8B-B14F-4D97-AF65-F5344CB8AC3E}">
        <p14:creationId xmlns:p14="http://schemas.microsoft.com/office/powerpoint/2010/main" val="123241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JENNY TO INTRO THE PURPOSE OF THIS SUBJECT MATTER</a:t>
            </a:r>
          </a:p>
        </p:txBody>
      </p:sp>
      <p:sp>
        <p:nvSpPr>
          <p:cNvPr id="4" name="Slide Number Placeholder 3"/>
          <p:cNvSpPr>
            <a:spLocks noGrp="1"/>
          </p:cNvSpPr>
          <p:nvPr>
            <p:ph type="sldNum" sz="quarter" idx="5"/>
          </p:nvPr>
        </p:nvSpPr>
        <p:spPr/>
        <p:txBody>
          <a:bodyPr/>
          <a:lstStyle/>
          <a:p>
            <a:fld id="{3380CBDD-5335-4C41-8B9D-24283C8829A3}" type="slidenum">
              <a:rPr lang="en-US" smtClean="0"/>
              <a:t>12</a:t>
            </a:fld>
            <a:endParaRPr lang="en-US"/>
          </a:p>
        </p:txBody>
      </p:sp>
    </p:spTree>
    <p:extLst>
      <p:ext uri="{BB962C8B-B14F-4D97-AF65-F5344CB8AC3E}">
        <p14:creationId xmlns:p14="http://schemas.microsoft.com/office/powerpoint/2010/main" val="349085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This map shows the Primary Highway Freight System (PHFS) plus remaining Interstates not on the PHFS, approximately 51,029 of roads. These routes are identified as the most critical highway portions of the U.S. freight system and that is informed by measurable and objective national data. The map also illustrates key land ports of entry in the U.S. based on an inventory of national freight volumes conducted by the Federal Highway Administration during the designation process for the MAP-21 highway-only primary freight network (PFN) under 23 U.S.C. 167(d).</a:t>
            </a:r>
          </a:p>
          <a:p>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USDOT provides guidance in the arena of freight planning. Dating back several decades, we've had federal legislation related to freight mobility planning. This has largely been focused around safety and congestion.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Under the MAP-21 package in 2012 and the current guidance under the FAST-Act signed in 2015, freight mobility and related performance measures has become a more prominent topic in transportation planning. It also attached funding to projects that support the performance of our national freight network and funds that support projects that demonstrate improved safety, efficiency of our nation's freight infrastructure.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latest guidance not only increases the goals of freight planning to include the economic impact of freight but also the overall resiliency of the freight transportation networks our nation depends on for international trade.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Illustrated here is some information related to federal freight plans, including a map of the latest version of the National Highway Freight Network.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Think of national planning as macro level – big picture that is of NATIONAL SIGNIFICANCE – and then we get closer and closer to home... </a:t>
            </a:r>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13</a:t>
            </a:fld>
            <a:endParaRPr lang="en-US"/>
          </a:p>
        </p:txBody>
      </p:sp>
    </p:spTree>
    <p:extLst>
      <p:ext uri="{BB962C8B-B14F-4D97-AF65-F5344CB8AC3E}">
        <p14:creationId xmlns:p14="http://schemas.microsoft.com/office/powerpoint/2010/main" val="2628088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One topic that has emerged in the arena of freight planning at the federal level is the concept of "megaregional" planning.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philosophy behind this is very much common sense – that is the concept that the movement of freight and the access to jobs happens [large]y without regard for state or other political boundaries. In megaregional planning, we are challenged to look beyond traditional planning boundaries to understand the patterns of goods movement and the movement of people to access jobs related to freight.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I'd like to draw your attention to where we are located on this map – the Piedmont region.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14</a:t>
            </a:fld>
            <a:endParaRPr lang="en-US"/>
          </a:p>
        </p:txBody>
      </p:sp>
    </p:spTree>
    <p:extLst>
      <p:ext uri="{BB962C8B-B14F-4D97-AF65-F5344CB8AC3E}">
        <p14:creationId xmlns:p14="http://schemas.microsoft.com/office/powerpoint/2010/main" val="172274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SAMPLE OF OTHER FREIGHT PLANS AVAILABLE IN OUR AREA – </a:t>
            </a:r>
          </a:p>
          <a:p>
            <a:endParaRPr lang="en-US"/>
          </a:p>
          <a:p>
            <a:r>
              <a:rPr lang="en-US"/>
              <a:t>While this will be a ‘unique’ or ‘original’ planning effort for the Appalachian region, we will be certain to consider the contents of these plans to see where we have some common goals, data sets, and complementary performance measures. </a:t>
            </a:r>
          </a:p>
          <a:p>
            <a:endParaRPr lang="en-US"/>
          </a:p>
          <a:p>
            <a:r>
              <a:rPr lang="en-US"/>
              <a:t>In a plan like this – we try to collaborate with regional partners to see where their recommendations can ‘feed’ ours, and vice versa. </a:t>
            </a:r>
          </a:p>
        </p:txBody>
      </p:sp>
      <p:sp>
        <p:nvSpPr>
          <p:cNvPr id="4" name="Slide Number Placeholder 3"/>
          <p:cNvSpPr>
            <a:spLocks noGrp="1"/>
          </p:cNvSpPr>
          <p:nvPr>
            <p:ph type="sldNum" sz="quarter" idx="5"/>
          </p:nvPr>
        </p:nvSpPr>
        <p:spPr/>
        <p:txBody>
          <a:bodyPr/>
          <a:lstStyle/>
          <a:p>
            <a:fld id="{3380CBDD-5335-4C41-8B9D-24283C8829A3}" type="slidenum">
              <a:rPr lang="en-US" smtClean="0"/>
              <a:t>15</a:t>
            </a:fld>
            <a:endParaRPr lang="en-US"/>
          </a:p>
        </p:txBody>
      </p:sp>
    </p:spTree>
    <p:extLst>
      <p:ext uri="{BB962C8B-B14F-4D97-AF65-F5344CB8AC3E}">
        <p14:creationId xmlns:p14="http://schemas.microsoft.com/office/powerpoint/2010/main" val="403233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JENNY – MOVING INTO OUR SCOPE OF WORK AND WHAT THIS PLANNING EFFORT WILL LOOK LIKE. </a:t>
            </a:r>
          </a:p>
        </p:txBody>
      </p:sp>
      <p:sp>
        <p:nvSpPr>
          <p:cNvPr id="4" name="Slide Number Placeholder 3"/>
          <p:cNvSpPr>
            <a:spLocks noGrp="1"/>
          </p:cNvSpPr>
          <p:nvPr>
            <p:ph type="sldNum" sz="quarter" idx="5"/>
          </p:nvPr>
        </p:nvSpPr>
        <p:spPr/>
        <p:txBody>
          <a:bodyPr/>
          <a:lstStyle/>
          <a:p>
            <a:fld id="{3380CBDD-5335-4C41-8B9D-24283C8829A3}" type="slidenum">
              <a:rPr lang="en-US" smtClean="0"/>
              <a:t>16</a:t>
            </a:fld>
            <a:endParaRPr lang="en-US"/>
          </a:p>
        </p:txBody>
      </p:sp>
    </p:spTree>
    <p:extLst>
      <p:ext uri="{BB962C8B-B14F-4D97-AF65-F5344CB8AC3E}">
        <p14:creationId xmlns:p14="http://schemas.microsoft.com/office/powerpoint/2010/main" val="5196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study area, 6 counties of ACOG and Laurens County</a:t>
            </a:r>
          </a:p>
          <a:p>
            <a:r>
              <a:rPr lang="en-US"/>
              <a:t>Why did we add Laurens County? The Greenville MPO carries over into Laurens </a:t>
            </a:r>
          </a:p>
        </p:txBody>
      </p:sp>
      <p:sp>
        <p:nvSpPr>
          <p:cNvPr id="4" name="Slide Number Placeholder 3"/>
          <p:cNvSpPr>
            <a:spLocks noGrp="1"/>
          </p:cNvSpPr>
          <p:nvPr>
            <p:ph type="sldNum" sz="quarter" idx="5"/>
          </p:nvPr>
        </p:nvSpPr>
        <p:spPr/>
        <p:txBody>
          <a:bodyPr/>
          <a:lstStyle/>
          <a:p>
            <a:fld id="{3380CBDD-5335-4C41-8B9D-24283C8829A3}" type="slidenum">
              <a:rPr lang="en-US" smtClean="0"/>
              <a:t>17</a:t>
            </a:fld>
            <a:endParaRPr lang="en-US"/>
          </a:p>
        </p:txBody>
      </p:sp>
    </p:spTree>
    <p:extLst>
      <p:ext uri="{BB962C8B-B14F-4D97-AF65-F5344CB8AC3E}">
        <p14:creationId xmlns:p14="http://schemas.microsoft.com/office/powerpoint/2010/main" val="1865068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Projects</a:t>
            </a:r>
            <a:r>
              <a:rPr lang="en-US">
                <a:highlight>
                  <a:srgbClr val="FFFF00"/>
                </a:highlight>
              </a:rPr>
              <a:t> </a:t>
            </a:r>
          </a:p>
          <a:p>
            <a:r>
              <a:rPr lang="en-US"/>
              <a:t>Policies</a:t>
            </a:r>
          </a:p>
          <a:p>
            <a:r>
              <a:rPr lang="en-US"/>
              <a:t>Other spin offs:</a:t>
            </a:r>
          </a:p>
          <a:p>
            <a:pPr lvl="1"/>
            <a:r>
              <a:rPr lang="en-US"/>
              <a:t>Relationships</a:t>
            </a:r>
          </a:p>
          <a:p>
            <a:pPr lvl="1"/>
            <a:r>
              <a:rPr lang="en-US"/>
              <a:t>Regional collaboration</a:t>
            </a:r>
          </a:p>
          <a:p>
            <a:pPr lvl="1"/>
            <a:r>
              <a:rPr lang="en-US"/>
              <a:t>Grant programs</a:t>
            </a:r>
          </a:p>
          <a:p>
            <a:pPr lvl="1"/>
            <a:r>
              <a:rPr lang="en-US"/>
              <a:t>Public/Private partnerships</a:t>
            </a:r>
          </a:p>
          <a:p>
            <a:pPr lvl="1"/>
            <a:r>
              <a:rPr lang="en-US"/>
              <a:t>Private investments</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18</a:t>
            </a:fld>
            <a:endParaRPr lang="en-US"/>
          </a:p>
        </p:txBody>
      </p:sp>
    </p:spTree>
    <p:extLst>
      <p:ext uri="{BB962C8B-B14F-4D97-AF65-F5344CB8AC3E}">
        <p14:creationId xmlns:p14="http://schemas.microsoft.com/office/powerpoint/2010/main" val="3912531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Other spin offs:</a:t>
            </a:r>
          </a:p>
          <a:p>
            <a:pPr marL="0" indent="0">
              <a:buNone/>
            </a:pPr>
            <a:endParaRPr lang="en-US"/>
          </a:p>
          <a:p>
            <a:pPr marL="0" indent="0">
              <a:buNone/>
            </a:pPr>
            <a:r>
              <a:rPr lang="en-US"/>
              <a:t>While these items don’t appear in a plan document, per se, but we have seen this process play out with a series of additional benefits in the study area. </a:t>
            </a:r>
          </a:p>
          <a:p>
            <a:pPr marL="0" indent="0">
              <a:buNone/>
            </a:pPr>
            <a:endParaRPr lang="en-US"/>
          </a:p>
          <a:p>
            <a:pPr lvl="1"/>
            <a:r>
              <a:rPr lang="en-US"/>
              <a:t>Relationships</a:t>
            </a:r>
          </a:p>
          <a:p>
            <a:pPr lvl="1"/>
            <a:r>
              <a:rPr lang="en-US"/>
              <a:t>Regional collaboration</a:t>
            </a:r>
          </a:p>
          <a:p>
            <a:pPr lvl="1"/>
            <a:r>
              <a:rPr lang="en-US"/>
              <a:t>Grant programs</a:t>
            </a:r>
          </a:p>
          <a:p>
            <a:pPr lvl="1"/>
            <a:r>
              <a:rPr lang="en-US"/>
              <a:t>Public/Private partnerships</a:t>
            </a:r>
          </a:p>
          <a:p>
            <a:pPr lvl="1"/>
            <a:r>
              <a:rPr lang="en-US"/>
              <a:t>Private investments</a:t>
            </a:r>
          </a:p>
          <a:p>
            <a:endParaRPr lang="en-US"/>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19</a:t>
            </a:fld>
            <a:endParaRPr lang="en-US"/>
          </a:p>
        </p:txBody>
      </p:sp>
    </p:spTree>
    <p:extLst>
      <p:ext uri="{BB962C8B-B14F-4D97-AF65-F5344CB8AC3E}">
        <p14:creationId xmlns:p14="http://schemas.microsoft.com/office/powerpoint/2010/main" val="300520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TO OPEN THE MEETING WITH DISCUSSION OF PROTOCOL</a:t>
            </a:r>
          </a:p>
        </p:txBody>
      </p:sp>
      <p:sp>
        <p:nvSpPr>
          <p:cNvPr id="4" name="Slide Number Placeholder 3"/>
          <p:cNvSpPr>
            <a:spLocks noGrp="1"/>
          </p:cNvSpPr>
          <p:nvPr>
            <p:ph type="sldNum" sz="quarter" idx="5"/>
          </p:nvPr>
        </p:nvSpPr>
        <p:spPr/>
        <p:txBody>
          <a:bodyPr/>
          <a:lstStyle/>
          <a:p>
            <a:fld id="{3380CBDD-5335-4C41-8B9D-24283C8829A3}" type="slidenum">
              <a:rPr lang="en-US" smtClean="0"/>
              <a:t>2</a:t>
            </a:fld>
            <a:endParaRPr lang="en-US"/>
          </a:p>
        </p:txBody>
      </p:sp>
    </p:spTree>
    <p:extLst>
      <p:ext uri="{BB962C8B-B14F-4D97-AF65-F5344CB8AC3E}">
        <p14:creationId xmlns:p14="http://schemas.microsoft.com/office/powerpoint/2010/main" val="261530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JENNY – GETTING A LITTLE MORE INTO THE SCOPE OF WORK:</a:t>
            </a:r>
          </a:p>
          <a:p>
            <a:endParaRPr lang="en-US"/>
          </a:p>
          <a:p>
            <a:r>
              <a:rPr lang="en-US"/>
              <a:t>THIS IS A MULTIMODAL PLAN – Highway, rail, air cargo</a:t>
            </a:r>
          </a:p>
          <a:p>
            <a:endParaRPr lang="en-US"/>
          </a:p>
          <a:p>
            <a:r>
              <a:rPr lang="en-US"/>
              <a:t>DEVELOPMENT OF A STRATEGIC FREIGHT NETWORK – </a:t>
            </a:r>
          </a:p>
          <a:p>
            <a:pPr marL="171450" indent="-171450">
              <a:buFont typeface="Arial" panose="020B0604020202020204" pitchFamily="34" charset="0"/>
              <a:buChar char="•"/>
            </a:pPr>
            <a:r>
              <a:rPr lang="en-US"/>
              <a:t>We start with a comprehensive approach/perspective on the regional transportation system</a:t>
            </a:r>
          </a:p>
          <a:p>
            <a:pPr marL="171450" indent="-171450">
              <a:buFont typeface="Arial" panose="020B0604020202020204" pitchFamily="34" charset="0"/>
              <a:buChar char="•"/>
            </a:pPr>
            <a:r>
              <a:rPr lang="en-US"/>
              <a:t>Based on observed data (traffic counts, </a:t>
            </a:r>
            <a:r>
              <a:rPr lang="en-US" err="1"/>
              <a:t>etc</a:t>
            </a:r>
            <a:r>
              <a:rPr lang="en-US"/>
              <a:t>), we develop a draft ‘strategic’ freight network for this group to review</a:t>
            </a:r>
          </a:p>
          <a:p>
            <a:pPr marL="171450" indent="-171450">
              <a:buFont typeface="Arial" panose="020B0604020202020204" pitchFamily="34" charset="0"/>
              <a:buChar char="•"/>
            </a:pPr>
            <a:r>
              <a:rPr lang="en-US"/>
              <a:t>Based on that review and feedback, we’ll refine that network and progress the needs analysis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20</a:t>
            </a:fld>
            <a:endParaRPr lang="en-US"/>
          </a:p>
        </p:txBody>
      </p:sp>
    </p:spTree>
    <p:extLst>
      <p:ext uri="{BB962C8B-B14F-4D97-AF65-F5344CB8AC3E}">
        <p14:creationId xmlns:p14="http://schemas.microsoft.com/office/powerpoint/2010/main" val="40741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JENNY – </a:t>
            </a:r>
          </a:p>
          <a:p>
            <a:endParaRPr lang="en-US"/>
          </a:p>
          <a:p>
            <a:r>
              <a:rPr lang="en-US"/>
              <a:t>WHAT DOES THAT NEEDS ANALYSIS LOOK LIKE? Similar to what you’ve possibly seen before, but remember that this is across all modes included – </a:t>
            </a:r>
          </a:p>
          <a:p>
            <a:endParaRPr lang="en-US"/>
          </a:p>
          <a:p>
            <a:r>
              <a:rPr lang="en-US"/>
              <a:t>SAFETY – What are the existing data telling us? What are the causes of those safety issues?</a:t>
            </a:r>
          </a:p>
          <a:p>
            <a:endParaRPr lang="en-US"/>
          </a:p>
          <a:p>
            <a:r>
              <a:rPr lang="en-US"/>
              <a:t>CAPACITY – Pretty straight forward – how are those roadways, rails, </a:t>
            </a:r>
            <a:r>
              <a:rPr lang="en-US" err="1"/>
              <a:t>etc</a:t>
            </a:r>
            <a:r>
              <a:rPr lang="en-US"/>
              <a:t> expected to hold up to demand for capacity to move freight into the forecast years?</a:t>
            </a:r>
          </a:p>
          <a:p>
            <a:endParaRPr lang="en-US"/>
          </a:p>
          <a:p>
            <a:r>
              <a:rPr lang="en-US"/>
              <a:t>TECHNOLOGY – We have plenty of lessons learned across the industry where technology can play a significant role in the movement of freight and system performance</a:t>
            </a:r>
          </a:p>
          <a:p>
            <a:endParaRPr lang="en-US"/>
          </a:p>
          <a:p>
            <a:r>
              <a:rPr lang="en-US"/>
              <a:t>FINANCIAL – What is our expected financial need to support that system? We’ll take a look at a desired level of service for the strategic network and will estimate what we believe the cost of meeting that LOS into the forecast years. </a:t>
            </a:r>
          </a:p>
        </p:txBody>
      </p:sp>
      <p:sp>
        <p:nvSpPr>
          <p:cNvPr id="4" name="Slide Number Placeholder 3"/>
          <p:cNvSpPr>
            <a:spLocks noGrp="1"/>
          </p:cNvSpPr>
          <p:nvPr>
            <p:ph type="sldNum" sz="quarter" idx="5"/>
          </p:nvPr>
        </p:nvSpPr>
        <p:spPr/>
        <p:txBody>
          <a:bodyPr/>
          <a:lstStyle/>
          <a:p>
            <a:fld id="{3380CBDD-5335-4C41-8B9D-24283C8829A3}" type="slidenum">
              <a:rPr lang="en-US" smtClean="0"/>
              <a:t>21</a:t>
            </a:fld>
            <a:endParaRPr lang="en-US"/>
          </a:p>
        </p:txBody>
      </p:sp>
    </p:spTree>
    <p:extLst>
      <p:ext uri="{BB962C8B-B14F-4D97-AF65-F5344CB8AC3E}">
        <p14:creationId xmlns:p14="http://schemas.microsoft.com/office/powerpoint/2010/main" val="1880486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Segoe UI Semilight" panose="020B0402040204020203" pitchFamily="34" charset="0"/>
                <a:cs typeface="Segoe UI Semilight" panose="020B0402040204020203" pitchFamily="34" charset="0"/>
              </a:rPr>
              <a:t>JENNY – OVER OF ECONOMIC STUDIES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Segoe UI Semilight" panose="020B0402040204020203" pitchFamily="34" charset="0"/>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Segoe UI Semilight" panose="020B0402040204020203" pitchFamily="34" charset="0"/>
                <a:cs typeface="Segoe UI Semilight" panose="020B0402040204020203" pitchFamily="34" charset="0"/>
              </a:rPr>
              <a:t>Freight – reflects the production, consumption, and trade of physical goods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Segoe UI Semilight" panose="020B0402040204020203" pitchFamily="34" charset="0"/>
                <a:cs typeface="Segoe UI Semilight" panose="020B0402040204020203" pitchFamily="34" charset="0"/>
              </a:rPr>
              <a:t>Freight volume – comprises the tons, value, units moved by mode, direction, and commodity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Segoe UI Semilight" panose="020B0402040204020203" pitchFamily="34" charset="0"/>
                <a:cs typeface="Segoe UI Semilight" panose="020B0402040204020203" pitchFamily="34" charset="0"/>
              </a:rPr>
              <a:t>Based on TRANSEARCH and other data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Segoe UI Semilight" panose="020B0402040204020203" pitchFamily="34" charset="0"/>
                <a:cs typeface="Segoe UI Semilight" panose="020B0402040204020203" pitchFamily="34" charset="0"/>
              </a:rPr>
              <a:t>Economic impacts – quantifies the employment, income, and output associated with transport providers and users (shippers/receivers)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Segoe UI Semilight" panose="020B0402040204020203" pitchFamily="34" charset="0"/>
                <a:cs typeface="Segoe UI Semilight" panose="020B0402040204020203" pitchFamily="34" charset="0"/>
              </a:rPr>
              <a:t>Freight volumes by commodity and direction used in conjunction with IMPLAN economic model</a:t>
            </a:r>
          </a:p>
          <a:p>
            <a:r>
              <a:rPr lang="en-US">
                <a:latin typeface="Segoe UI Semilight" panose="020B0402040204020203" pitchFamily="34" charset="0"/>
                <a:cs typeface="Segoe UI Semilight" panose="020B0402040204020203" pitchFamily="34" charset="0"/>
              </a:rPr>
              <a:t>Freight volumes</a:t>
            </a:r>
          </a:p>
          <a:p>
            <a:pPr lvl="1"/>
            <a:r>
              <a:rPr lang="en-US" i="1">
                <a:solidFill>
                  <a:schemeClr val="bg2">
                    <a:lumMod val="50000"/>
                  </a:schemeClr>
                </a:solidFill>
                <a:latin typeface="Segoe UI Semilight" panose="020B0402040204020203" pitchFamily="34" charset="0"/>
                <a:cs typeface="Segoe UI Semilight" panose="020B0402040204020203" pitchFamily="34" charset="0"/>
              </a:rPr>
              <a:t>Volume</a:t>
            </a:r>
            <a:r>
              <a:rPr lang="en-US">
                <a:solidFill>
                  <a:schemeClr val="bg2">
                    <a:lumMod val="50000"/>
                  </a:schemeClr>
                </a:solidFill>
                <a:latin typeface="Segoe UI Semilight" panose="020B0402040204020203" pitchFamily="34" charset="0"/>
                <a:cs typeface="Segoe UI Semilight" panose="020B0402040204020203" pitchFamily="34" charset="0"/>
              </a:rPr>
              <a:t> – tons, value, units (trucks, railcars)</a:t>
            </a:r>
          </a:p>
          <a:p>
            <a:pPr lvl="1"/>
            <a:r>
              <a:rPr lang="en-US" i="1">
                <a:solidFill>
                  <a:schemeClr val="bg2">
                    <a:lumMod val="50000"/>
                  </a:schemeClr>
                </a:solidFill>
                <a:latin typeface="Segoe UI Semilight" panose="020B0402040204020203" pitchFamily="34" charset="0"/>
                <a:cs typeface="Segoe UI Semilight" panose="020B0402040204020203" pitchFamily="34" charset="0"/>
              </a:rPr>
              <a:t>Mode</a:t>
            </a:r>
            <a:r>
              <a:rPr lang="en-US">
                <a:solidFill>
                  <a:schemeClr val="bg2">
                    <a:lumMod val="50000"/>
                  </a:schemeClr>
                </a:solidFill>
                <a:latin typeface="Segoe UI Semilight" panose="020B0402040204020203" pitchFamily="34" charset="0"/>
                <a:cs typeface="Segoe UI Semilight" panose="020B0402040204020203" pitchFamily="34" charset="0"/>
              </a:rPr>
              <a:t> – truck, rail, air, water</a:t>
            </a:r>
          </a:p>
          <a:p>
            <a:pPr lvl="1"/>
            <a:r>
              <a:rPr lang="en-US" i="1">
                <a:solidFill>
                  <a:schemeClr val="bg2">
                    <a:lumMod val="50000"/>
                  </a:schemeClr>
                </a:solidFill>
                <a:latin typeface="Segoe UI Semilight" panose="020B0402040204020203" pitchFamily="34" charset="0"/>
                <a:cs typeface="Segoe UI Semilight" panose="020B0402040204020203" pitchFamily="34" charset="0"/>
              </a:rPr>
              <a:t>Direction</a:t>
            </a:r>
            <a:r>
              <a:rPr lang="en-US">
                <a:solidFill>
                  <a:schemeClr val="bg2">
                    <a:lumMod val="50000"/>
                  </a:schemeClr>
                </a:solidFill>
                <a:latin typeface="Segoe UI Semilight" panose="020B0402040204020203" pitchFamily="34" charset="0"/>
                <a:cs typeface="Segoe UI Semilight" panose="020B0402040204020203" pitchFamily="34" charset="0"/>
              </a:rPr>
              <a:t> – inbound, outbound, internal, through</a:t>
            </a:r>
          </a:p>
          <a:p>
            <a:pPr lvl="1"/>
            <a:r>
              <a:rPr lang="en-US" i="1">
                <a:solidFill>
                  <a:schemeClr val="bg2">
                    <a:lumMod val="50000"/>
                  </a:schemeClr>
                </a:solidFill>
                <a:latin typeface="Segoe UI Semilight" panose="020B0402040204020203" pitchFamily="34" charset="0"/>
                <a:cs typeface="Segoe UI Semilight" panose="020B0402040204020203" pitchFamily="34" charset="0"/>
              </a:rPr>
              <a:t>Commodity</a:t>
            </a:r>
            <a:r>
              <a:rPr lang="en-US">
                <a:solidFill>
                  <a:schemeClr val="bg2">
                    <a:lumMod val="50000"/>
                  </a:schemeClr>
                </a:solidFill>
                <a:latin typeface="Segoe UI Semilight" panose="020B0402040204020203" pitchFamily="34" charset="0"/>
                <a:cs typeface="Segoe UI Semilight" panose="020B0402040204020203" pitchFamily="34" charset="0"/>
              </a:rPr>
              <a:t> – 40 broad categories (750+ sub-groups)</a:t>
            </a:r>
          </a:p>
          <a:p>
            <a:r>
              <a:rPr lang="en-US">
                <a:latin typeface="Segoe UI Semilight" panose="020B0402040204020203" pitchFamily="34" charset="0"/>
                <a:cs typeface="Segoe UI Semilight" panose="020B0402040204020203" pitchFamily="34" charset="0"/>
              </a:rPr>
              <a:t>Economic impacts</a:t>
            </a:r>
          </a:p>
          <a:p>
            <a:pPr lvl="1"/>
            <a:r>
              <a:rPr lang="en-US" i="1">
                <a:solidFill>
                  <a:schemeClr val="bg2">
                    <a:lumMod val="50000"/>
                  </a:schemeClr>
                </a:solidFill>
                <a:latin typeface="Segoe UI Semilight" panose="020B0402040204020203" pitchFamily="34" charset="0"/>
                <a:cs typeface="Segoe UI Semilight" panose="020B0402040204020203" pitchFamily="34" charset="0"/>
              </a:rPr>
              <a:t>Activities</a:t>
            </a:r>
            <a:r>
              <a:rPr lang="en-US">
                <a:solidFill>
                  <a:schemeClr val="bg2">
                    <a:lumMod val="50000"/>
                  </a:schemeClr>
                </a:solidFill>
                <a:latin typeface="Segoe UI Semilight" panose="020B0402040204020203" pitchFamily="34" charset="0"/>
                <a:cs typeface="Segoe UI Semilight" panose="020B0402040204020203" pitchFamily="34" charset="0"/>
              </a:rPr>
              <a:t> – Freight transport (trucking, RR) and users (shippers/receivers)</a:t>
            </a:r>
          </a:p>
          <a:p>
            <a:pPr lvl="1"/>
            <a:r>
              <a:rPr lang="en-US" i="1">
                <a:solidFill>
                  <a:schemeClr val="bg2">
                    <a:lumMod val="50000"/>
                  </a:schemeClr>
                </a:solidFill>
                <a:latin typeface="Segoe UI Semilight" panose="020B0402040204020203" pitchFamily="34" charset="0"/>
                <a:cs typeface="Segoe UI Semilight" panose="020B0402040204020203" pitchFamily="34" charset="0"/>
              </a:rPr>
              <a:t>Types</a:t>
            </a:r>
            <a:r>
              <a:rPr lang="en-US">
                <a:solidFill>
                  <a:schemeClr val="bg2">
                    <a:lumMod val="50000"/>
                  </a:schemeClr>
                </a:solidFill>
                <a:latin typeface="Segoe UI Semilight" panose="020B0402040204020203" pitchFamily="34" charset="0"/>
                <a:cs typeface="Segoe UI Semilight" panose="020B0402040204020203" pitchFamily="34" charset="0"/>
              </a:rPr>
              <a:t> – direct impacts, indirect suppliers, induced </a:t>
            </a:r>
            <a:r>
              <a:rPr lang="en-US" err="1">
                <a:solidFill>
                  <a:schemeClr val="bg2">
                    <a:lumMod val="50000"/>
                  </a:schemeClr>
                </a:solidFill>
                <a:latin typeface="Segoe UI Semilight" panose="020B0402040204020203" pitchFamily="34" charset="0"/>
                <a:cs typeface="Segoe UI Semilight" panose="020B0402040204020203" pitchFamily="34" charset="0"/>
              </a:rPr>
              <a:t>respending</a:t>
            </a:r>
            <a:endParaRPr lang="en-US">
              <a:solidFill>
                <a:schemeClr val="bg2">
                  <a:lumMod val="50000"/>
                </a:schemeClr>
              </a:solidFill>
              <a:latin typeface="Segoe UI Semilight" panose="020B0402040204020203" pitchFamily="34" charset="0"/>
              <a:cs typeface="Segoe UI Semilight" panose="020B0402040204020203" pitchFamily="34" charset="0"/>
            </a:endParaRPr>
          </a:p>
          <a:p>
            <a:pPr lvl="1"/>
            <a:r>
              <a:rPr lang="en-US" i="1">
                <a:solidFill>
                  <a:schemeClr val="bg2">
                    <a:lumMod val="50000"/>
                  </a:schemeClr>
                </a:solidFill>
                <a:latin typeface="Segoe UI Semilight" panose="020B0402040204020203" pitchFamily="34" charset="0"/>
                <a:cs typeface="Segoe UI Semilight" panose="020B0402040204020203" pitchFamily="34" charset="0"/>
              </a:rPr>
              <a:t>Measures</a:t>
            </a:r>
            <a:r>
              <a:rPr lang="en-US">
                <a:solidFill>
                  <a:schemeClr val="bg2">
                    <a:lumMod val="50000"/>
                  </a:schemeClr>
                </a:solidFill>
                <a:latin typeface="Segoe UI Semilight" panose="020B0402040204020203" pitchFamily="34" charset="0"/>
                <a:cs typeface="Segoe UI Semilight" panose="020B0402040204020203" pitchFamily="34" charset="0"/>
              </a:rPr>
              <a:t> – employment, income, output, etc.</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22</a:t>
            </a:fld>
            <a:endParaRPr lang="en-US"/>
          </a:p>
        </p:txBody>
      </p:sp>
    </p:spTree>
    <p:extLst>
      <p:ext uri="{BB962C8B-B14F-4D97-AF65-F5344CB8AC3E}">
        <p14:creationId xmlns:p14="http://schemas.microsoft.com/office/powerpoint/2010/main" val="999065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Semilight" panose="020B0402040204020203" pitchFamily="34" charset="0"/>
                <a:cs typeface="Segoe UI Semilight" panose="020B0402040204020203" pitchFamily="34" charset="0"/>
              </a:rPr>
              <a:t>Land Use Integration – integrating future land use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Semilight" panose="020B0402040204020203" pitchFamily="34" charset="0"/>
              </a:rPr>
              <a:t>This will NOT be a new comprehensive plan for the region, but rather a tool to complement regional land use planning.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Semilight" panose="020B0402040204020203" pitchFamily="34" charset="0"/>
              </a:rPr>
              <a:t>Those in economic development know that developers visit the region and have a ‘wish list’ of transportation assets to support their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Semilight" panose="020B0402040204020203" pitchFamily="34" charset="0"/>
              </a:rPr>
              <a:t>This analysis will be a very interesting iterative analysis of overlaying existing infrastructure with land use plans (existing and forecast) and see where we are aligned or misaligned in terms of providing freight infrastructure to support the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Semilight" panose="020B0402040204020203" pitchFamily="34" charset="0"/>
              </a:rPr>
              <a:t>Similarly, we can work with this plan to help the economic development community identify where/where not to improve transportation infrastructure to support freight mobility.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Semilight" panose="020B0402040204020203" pitchFamily="34" charset="0"/>
              </a:rPr>
              <a:t>*Want to avoid conflicts in land use and transportation needs. Safety and over/under investment analysis</a:t>
            </a:r>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23</a:t>
            </a:fld>
            <a:endParaRPr lang="en-US"/>
          </a:p>
        </p:txBody>
      </p:sp>
    </p:spTree>
    <p:extLst>
      <p:ext uri="{BB962C8B-B14F-4D97-AF65-F5344CB8AC3E}">
        <p14:creationId xmlns:p14="http://schemas.microsoft.com/office/powerpoint/2010/main" val="160408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cs typeface="Calibri"/>
              </a:rPr>
              <a:t>JENNY – </a:t>
            </a:r>
          </a:p>
          <a:p>
            <a:pPr marL="0" indent="0">
              <a:buNone/>
            </a:pPr>
            <a:endParaRPr lang="en-US">
              <a:cs typeface="Calibri"/>
            </a:endParaRPr>
          </a:p>
          <a:p>
            <a:pPr marL="0" indent="0">
              <a:buNone/>
            </a:pPr>
            <a:r>
              <a:rPr lang="en-US">
                <a:cs typeface="Calibri"/>
              </a:rPr>
              <a:t>I’m sure we’ve all heard the phrase “we can’t build our way out of congestion”</a:t>
            </a:r>
          </a:p>
          <a:p>
            <a:pPr marL="0" indent="0">
              <a:buNone/>
            </a:pPr>
            <a:endParaRPr lang="en-US">
              <a:cs typeface="Calibri"/>
            </a:endParaRPr>
          </a:p>
          <a:p>
            <a:pPr marL="0" indent="0">
              <a:buNone/>
            </a:pPr>
            <a:r>
              <a:rPr lang="en-US">
                <a:cs typeface="Calibri"/>
              </a:rPr>
              <a:t>I think we all agree with that. We also know, from many decades of supporting freight mobility, that there are many advances in transportation technology that are focused on supporting the safe and efficient movement of freight vehicles of all types. </a:t>
            </a:r>
          </a:p>
          <a:p>
            <a:pPr marL="0" indent="0">
              <a:buNone/>
            </a:pPr>
            <a:endParaRPr lang="en-US">
              <a:cs typeface="Calibri"/>
            </a:endParaRPr>
          </a:p>
          <a:p>
            <a:pPr marL="0" indent="0">
              <a:buNone/>
            </a:pPr>
            <a:r>
              <a:rPr lang="en-US">
                <a:cs typeface="Calibri"/>
              </a:rPr>
              <a:t>Some apply to ALL users of the right of way – some are mode specific</a:t>
            </a:r>
          </a:p>
          <a:p>
            <a:pPr marL="0" indent="0">
              <a:buNone/>
            </a:pPr>
            <a:endParaRPr lang="en-US">
              <a:cs typeface="Calibri"/>
            </a:endParaRPr>
          </a:p>
          <a:p>
            <a:pPr marL="0" indent="0">
              <a:buNone/>
            </a:pPr>
            <a:r>
              <a:rPr lang="en-US">
                <a:cs typeface="Calibri"/>
              </a:rPr>
              <a:t>Shown here are a few examples of the technology applications we plan to explore for our region – in terms of where these could meet the estimated needs as well as where these could be incorporated into a financial implementation plan. </a:t>
            </a:r>
          </a:p>
        </p:txBody>
      </p:sp>
      <p:sp>
        <p:nvSpPr>
          <p:cNvPr id="4" name="Slide Number Placeholder 3"/>
          <p:cNvSpPr>
            <a:spLocks noGrp="1"/>
          </p:cNvSpPr>
          <p:nvPr>
            <p:ph type="sldNum" sz="quarter" idx="5"/>
          </p:nvPr>
        </p:nvSpPr>
        <p:spPr/>
        <p:txBody>
          <a:bodyPr/>
          <a:lstStyle/>
          <a:p>
            <a:fld id="{3380CBDD-5335-4C41-8B9D-24283C8829A3}" type="slidenum">
              <a:rPr lang="en-US" smtClean="0"/>
              <a:t>24</a:t>
            </a:fld>
            <a:endParaRPr lang="en-US"/>
          </a:p>
        </p:txBody>
      </p:sp>
    </p:spTree>
    <p:extLst>
      <p:ext uri="{BB962C8B-B14F-4D97-AF65-F5344CB8AC3E}">
        <p14:creationId xmlns:p14="http://schemas.microsoft.com/office/powerpoint/2010/main" val="2741395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Financial Planning and Implementation </a:t>
            </a:r>
          </a:p>
          <a:p>
            <a:pPr lvl="1"/>
            <a:r>
              <a:rPr lang="en-US"/>
              <a:t>Cost estimates – planning level cost estimates to prepare the plan as well as prepare applications for potential grant programs</a:t>
            </a:r>
          </a:p>
          <a:p>
            <a:pPr lvl="1"/>
            <a:r>
              <a:rPr lang="en-US"/>
              <a:t>Grant funding opportunities – many federal funding programs focused on the movement of freight, across all modes of transportation. This team includes economists and planners who specialize in identifying, applying for, and managing the use of those federal dollars. Throughout plan development, we’re keeping our eye out for those opportunities</a:t>
            </a:r>
          </a:p>
          <a:p>
            <a:pPr lvl="1"/>
            <a:r>
              <a:rPr lang="en-US"/>
              <a:t>Local and State Plan Integration – Eventually, the plan recommendations will be implemented into many OTHER local and state plans. </a:t>
            </a:r>
          </a:p>
          <a:p>
            <a:pPr lvl="1"/>
            <a:endParaRPr lang="en-US"/>
          </a:p>
          <a:p>
            <a:pPr lvl="1"/>
            <a:r>
              <a:rPr lang="en-US"/>
              <a:t>Not included here are ‘private’ implementation opportunities – most freight plans identify programs and projects that can be most appropriately implemented by a combination of public AND/OR private entities – and possibly non-profit or academic partners as well. </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25</a:t>
            </a:fld>
            <a:endParaRPr lang="en-US"/>
          </a:p>
        </p:txBody>
      </p:sp>
    </p:spTree>
    <p:extLst>
      <p:ext uri="{BB962C8B-B14F-4D97-AF65-F5344CB8AC3E}">
        <p14:creationId xmlns:p14="http://schemas.microsoft.com/office/powerpoint/2010/main" val="1660097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already talked about megaregional planning (FHWA), this map shows your regional freight plan and Charleston’s regional freight plan</a:t>
            </a:r>
          </a:p>
          <a:p>
            <a:endParaRPr lang="en-US"/>
          </a:p>
          <a:p>
            <a:pPr marL="171450" indent="-171450">
              <a:buFont typeface="Arial" panose="020B0604020202020204" pitchFamily="34" charset="0"/>
              <a:buChar char="•"/>
            </a:pPr>
            <a:r>
              <a:rPr lang="en-US"/>
              <a:t>Simultaneous planning efforts</a:t>
            </a:r>
          </a:p>
          <a:p>
            <a:pPr marL="171450" indent="-171450">
              <a:buFont typeface="Arial" panose="020B0604020202020204" pitchFamily="34" charset="0"/>
              <a:buChar char="•"/>
            </a:pPr>
            <a:r>
              <a:rPr lang="en-US"/>
              <a:t>Common project consultant team – streamlined analyses and data opportunities</a:t>
            </a:r>
          </a:p>
          <a:p>
            <a:pPr marL="171450" indent="-171450">
              <a:buFont typeface="Arial" panose="020B0604020202020204" pitchFamily="34" charset="0"/>
              <a:buChar char="•"/>
            </a:pPr>
            <a:r>
              <a:rPr lang="en-US"/>
              <a:t>Potential for overlapping plan stakeholders</a:t>
            </a:r>
          </a:p>
          <a:p>
            <a:pPr marL="171450" indent="-171450">
              <a:buFont typeface="Arial" panose="020B0604020202020204" pitchFamily="34" charset="0"/>
              <a:buChar char="•"/>
            </a:pPr>
            <a:r>
              <a:rPr lang="en-US"/>
              <a:t>We’ve discussed several times that freight does not recognize boundaries – and we know there are planning implications at both ends of the I-26 corridor within many of our critical supply chains. Also discussed, we’ll have recommendations in projects AND policies, and having multiagency collaboration could be invaluable in the implementation of some of those. </a:t>
            </a:r>
          </a:p>
          <a:p>
            <a:pPr marL="171450" indent="-171450">
              <a:buFont typeface="Arial" panose="020B0604020202020204" pitchFamily="34" charset="0"/>
              <a:buChar char="•"/>
            </a:pPr>
            <a:r>
              <a:rPr lang="en-US"/>
              <a:t>We’ve built in some collaboration touch points in the public engagement program that we’ll discuss further a little later in the presentation.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26</a:t>
            </a:fld>
            <a:endParaRPr lang="en-US"/>
          </a:p>
        </p:txBody>
      </p:sp>
    </p:spTree>
    <p:extLst>
      <p:ext uri="{BB962C8B-B14F-4D97-AF65-F5344CB8AC3E}">
        <p14:creationId xmlns:p14="http://schemas.microsoft.com/office/powerpoint/2010/main" val="1841617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know what this freight plan is, what are you most excited about? </a:t>
            </a:r>
            <a:endParaRPr lang="en-US">
              <a:highlight>
                <a:srgbClr val="FFFF00"/>
              </a:highlight>
            </a:endParaRPr>
          </a:p>
          <a:p>
            <a:pPr lvl="1"/>
            <a:r>
              <a:rPr lang="en-US"/>
              <a:t>Fixing the condition and capacity of our highways</a:t>
            </a:r>
          </a:p>
          <a:p>
            <a:pPr lvl="1"/>
            <a:r>
              <a:rPr lang="en-US"/>
              <a:t>Improving safety for freight mobility</a:t>
            </a:r>
          </a:p>
          <a:p>
            <a:pPr lvl="1"/>
            <a:r>
              <a:rPr lang="en-US"/>
              <a:t>Understanding the economic impact of freight mobility</a:t>
            </a:r>
          </a:p>
          <a:p>
            <a:pPr lvl="1"/>
            <a:r>
              <a:rPr lang="en-US"/>
              <a:t>Integrating land use and transportation planning</a:t>
            </a:r>
          </a:p>
          <a:p>
            <a:pPr lvl="1"/>
            <a:r>
              <a:rPr lang="en-US"/>
              <a:t>Supporting regional &amp; statewide partnerships</a:t>
            </a:r>
          </a:p>
          <a:p>
            <a:pPr lvl="1"/>
            <a:r>
              <a:rPr lang="en-US"/>
              <a:t>Identifying additional transportation funds</a:t>
            </a:r>
          </a:p>
          <a:p>
            <a:pPr lvl="1"/>
            <a:r>
              <a:rPr lang="en-US"/>
              <a:t>Learning how to support the implementation</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27</a:t>
            </a:fld>
            <a:endParaRPr lang="en-US"/>
          </a:p>
        </p:txBody>
      </p:sp>
    </p:spTree>
    <p:extLst>
      <p:ext uri="{BB962C8B-B14F-4D97-AF65-F5344CB8AC3E}">
        <p14:creationId xmlns:p14="http://schemas.microsoft.com/office/powerpoint/2010/main" val="2500995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JENNY – The last handful of slides are related to what this group can expect moving forward. Let’s take this time to talk through the materials presented – please raise your hand or type questions/comments in the chat box on the right. </a:t>
            </a:r>
          </a:p>
          <a:p>
            <a:endParaRPr lang="en-US"/>
          </a:p>
          <a:p>
            <a:r>
              <a:rPr lang="en-US"/>
              <a:t>AMY TO MODERATE Q&amp;A</a:t>
            </a:r>
          </a:p>
        </p:txBody>
      </p:sp>
      <p:sp>
        <p:nvSpPr>
          <p:cNvPr id="4" name="Slide Number Placeholder 3"/>
          <p:cNvSpPr>
            <a:spLocks noGrp="1"/>
          </p:cNvSpPr>
          <p:nvPr>
            <p:ph type="sldNum" sz="quarter" idx="5"/>
          </p:nvPr>
        </p:nvSpPr>
        <p:spPr/>
        <p:txBody>
          <a:bodyPr/>
          <a:lstStyle/>
          <a:p>
            <a:fld id="{3380CBDD-5335-4C41-8B9D-24283C8829A3}" type="slidenum">
              <a:rPr lang="en-US" smtClean="0"/>
              <a:t>28</a:t>
            </a:fld>
            <a:endParaRPr lang="en-US"/>
          </a:p>
        </p:txBody>
      </p:sp>
    </p:spTree>
    <p:extLst>
      <p:ext uri="{BB962C8B-B14F-4D97-AF65-F5344CB8AC3E}">
        <p14:creationId xmlns:p14="http://schemas.microsoft.com/office/powerpoint/2010/main" val="3345390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30</a:t>
            </a:fld>
            <a:endParaRPr lang="en-US"/>
          </a:p>
        </p:txBody>
      </p:sp>
    </p:spTree>
    <p:extLst>
      <p:ext uri="{BB962C8B-B14F-4D97-AF65-F5344CB8AC3E}">
        <p14:creationId xmlns:p14="http://schemas.microsoft.com/office/powerpoint/2010/main" val="116352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TO GIVE AGENDA OVERVIEW</a:t>
            </a:r>
          </a:p>
        </p:txBody>
      </p:sp>
      <p:sp>
        <p:nvSpPr>
          <p:cNvPr id="4" name="Slide Number Placeholder 3"/>
          <p:cNvSpPr>
            <a:spLocks noGrp="1"/>
          </p:cNvSpPr>
          <p:nvPr>
            <p:ph type="sldNum" sz="quarter" idx="5"/>
          </p:nvPr>
        </p:nvSpPr>
        <p:spPr/>
        <p:txBody>
          <a:bodyPr/>
          <a:lstStyle/>
          <a:p>
            <a:fld id="{3380CBDD-5335-4C41-8B9D-24283C8829A3}" type="slidenum">
              <a:rPr lang="en-US" smtClean="0"/>
              <a:t>3</a:t>
            </a:fld>
            <a:endParaRPr lang="en-US"/>
          </a:p>
        </p:txBody>
      </p:sp>
    </p:spTree>
    <p:extLst>
      <p:ext uri="{BB962C8B-B14F-4D97-AF65-F5344CB8AC3E}">
        <p14:creationId xmlns:p14="http://schemas.microsoft.com/office/powerpoint/2010/main" val="2710481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Times will be the same for this group, staying longer for the “sandwich portion”</a:t>
            </a:r>
          </a:p>
          <a:p>
            <a:endParaRPr lang="en-US" dirty="0"/>
          </a:p>
          <a:p>
            <a:r>
              <a:rPr lang="en-US" dirty="0">
                <a:latin typeface="Segoe UI Semilight" panose="020B0402040204020203" pitchFamily="34" charset="0"/>
                <a:cs typeface="Segoe UI Semilight" panose="020B0402040204020203" pitchFamily="34" charset="0"/>
              </a:rPr>
              <a:t>Describe program format (Option 2 for future L&amp;Ls) and potential topics</a:t>
            </a:r>
          </a:p>
          <a:p>
            <a:r>
              <a:rPr lang="en-US" dirty="0">
                <a:latin typeface="Segoe UI Semilight" panose="020B0402040204020203" pitchFamily="34" charset="0"/>
                <a:cs typeface="Segoe UI Semilight" panose="020B0402040204020203" pitchFamily="34" charset="0"/>
              </a:rPr>
              <a:t>Include partnership with Charleston</a:t>
            </a:r>
          </a:p>
          <a:p>
            <a:r>
              <a:rPr lang="en-US" dirty="0">
                <a:latin typeface="Segoe UI Semilight" panose="020B0402040204020203" pitchFamily="34" charset="0"/>
                <a:cs typeface="Segoe UI Semilight" panose="020B0402040204020203" pitchFamily="34" charset="0"/>
              </a:rPr>
              <a:t>Tentative meeting dates</a:t>
            </a:r>
            <a:r>
              <a:rPr lang="en-US" dirty="0">
                <a:highlight>
                  <a:srgbClr val="FFFF00"/>
                </a:highlight>
                <a:latin typeface="Segoe UI Semilight" panose="020B0402040204020203" pitchFamily="34" charset="0"/>
                <a:cs typeface="Segoe UI Semilight" panose="020B0402040204020203" pitchFamily="34" charset="0"/>
              </a:rPr>
              <a:t> </a:t>
            </a:r>
          </a:p>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31</a:t>
            </a:fld>
            <a:endParaRPr lang="en-US"/>
          </a:p>
        </p:txBody>
      </p:sp>
    </p:spTree>
    <p:extLst>
      <p:ext uri="{BB962C8B-B14F-4D97-AF65-F5344CB8AC3E}">
        <p14:creationId xmlns:p14="http://schemas.microsoft.com/office/powerpoint/2010/main" val="416452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website</a:t>
            </a:r>
          </a:p>
          <a:p>
            <a:r>
              <a:rPr lang="en-US" dirty="0"/>
              <a:t>Social media posts – no plan specific handle </a:t>
            </a:r>
          </a:p>
          <a:p>
            <a:r>
              <a:rPr lang="en-US" dirty="0"/>
              <a:t>Freight Advisory Committee meetings and Webinars</a:t>
            </a:r>
          </a:p>
          <a:p>
            <a:r>
              <a:rPr lang="en-US" dirty="0"/>
              <a:t>Publications</a:t>
            </a:r>
          </a:p>
          <a:p>
            <a:r>
              <a:rPr lang="en-US" dirty="0"/>
              <a:t>Presentations</a:t>
            </a:r>
          </a:p>
          <a:p>
            <a:r>
              <a:rPr lang="en-US" dirty="0"/>
              <a:t>Email – As mentioned earlier, please consider Lance your single point of contact for emails. Please email him questions, comments, concerns, </a:t>
            </a:r>
            <a:r>
              <a:rPr lang="en-US" dirty="0" err="1"/>
              <a:t>etc</a:t>
            </a:r>
            <a:r>
              <a:rPr lang="en-US" dirty="0"/>
              <a:t> – and please be on the lookout for meeting invites or other project updates to come directly from him. We’ve got his info on a final slide</a:t>
            </a:r>
          </a:p>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32</a:t>
            </a:fld>
            <a:endParaRPr lang="en-US"/>
          </a:p>
        </p:txBody>
      </p:sp>
    </p:spTree>
    <p:extLst>
      <p:ext uri="{BB962C8B-B14F-4D97-AF65-F5344CB8AC3E}">
        <p14:creationId xmlns:p14="http://schemas.microsoft.com/office/powerpoint/2010/main" val="3494516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33</a:t>
            </a:fld>
            <a:endParaRPr lang="en-US"/>
          </a:p>
        </p:txBody>
      </p:sp>
    </p:spTree>
    <p:extLst>
      <p:ext uri="{BB962C8B-B14F-4D97-AF65-F5344CB8AC3E}">
        <p14:creationId xmlns:p14="http://schemas.microsoft.com/office/powerpoint/2010/main" val="1626947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a:p>
            <a:r>
              <a:rPr lang="en-US">
                <a:highlight>
                  <a:srgbClr val="FFFF00"/>
                </a:highlight>
              </a:rPr>
              <a:t>THINK ABOUT HOW TO ASK “WHAT DID WE MISS” OR “WHAT TOPICS ARE OF INTEREST/CONCERN FOR YOU?”</a:t>
            </a:r>
          </a:p>
          <a:p>
            <a:endParaRPr lang="en-US">
              <a:highlight>
                <a:srgbClr val="FFFF00"/>
              </a:highlight>
            </a:endParaRPr>
          </a:p>
          <a:p>
            <a:r>
              <a:rPr lang="en-US">
                <a:highlight>
                  <a:srgbClr val="FFFF00"/>
                </a:highlight>
              </a:rPr>
              <a:t>You might have seen the planned “lunch and learn” webinars have some ”tentative” topics and some left as “TBD” – please let us know what we can bring to you. </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35</a:t>
            </a:fld>
            <a:endParaRPr lang="en-US"/>
          </a:p>
        </p:txBody>
      </p:sp>
    </p:spTree>
    <p:extLst>
      <p:ext uri="{BB962C8B-B14F-4D97-AF65-F5344CB8AC3E}">
        <p14:creationId xmlns:p14="http://schemas.microsoft.com/office/powerpoint/2010/main" val="2438204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How did this meeting format work for you?</a:t>
            </a:r>
          </a:p>
          <a:p>
            <a:pPr lvl="1"/>
            <a:r>
              <a:rPr lang="en-US">
                <a:highlight>
                  <a:srgbClr val="FFFF00"/>
                </a:highlight>
              </a:rPr>
              <a:t>Good</a:t>
            </a:r>
          </a:p>
          <a:p>
            <a:pPr lvl="1"/>
            <a:r>
              <a:rPr lang="en-US">
                <a:highlight>
                  <a:srgbClr val="FFFF00"/>
                </a:highlight>
              </a:rPr>
              <a:t>Bad</a:t>
            </a:r>
          </a:p>
          <a:p>
            <a:pPr lvl="1"/>
            <a:r>
              <a:rPr lang="en-US">
                <a:highlight>
                  <a:srgbClr val="FFFF00"/>
                </a:highlight>
              </a:rPr>
              <a:t>Indifferent</a:t>
            </a:r>
          </a:p>
          <a:p>
            <a:pPr lvl="1"/>
            <a:endParaRPr lang="en-US"/>
          </a:p>
          <a:p>
            <a:r>
              <a:rPr lang="en-US">
                <a:highlight>
                  <a:srgbClr val="FFFF00"/>
                </a:highlight>
              </a:rPr>
              <a:t>THINK ABOUT HOW TO ASK “WHAT DID WE MISS” OR “WHAT TOPICS ARE OF INTEREST/CONCERN FOR YOU?”</a:t>
            </a:r>
          </a:p>
          <a:p>
            <a:r>
              <a:rPr lang="en-US"/>
              <a:t>Add Lance’s contact info here for follow up topics</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36</a:t>
            </a:fld>
            <a:endParaRPr lang="en-US"/>
          </a:p>
        </p:txBody>
      </p:sp>
    </p:spTree>
    <p:extLst>
      <p:ext uri="{BB962C8B-B14F-4D97-AF65-F5344CB8AC3E}">
        <p14:creationId xmlns:p14="http://schemas.microsoft.com/office/powerpoint/2010/main" val="958041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37</a:t>
            </a:fld>
            <a:endParaRPr lang="en-US"/>
          </a:p>
        </p:txBody>
      </p:sp>
    </p:spTree>
    <p:extLst>
      <p:ext uri="{BB962C8B-B14F-4D97-AF65-F5344CB8AC3E}">
        <p14:creationId xmlns:p14="http://schemas.microsoft.com/office/powerpoint/2010/main" val="201552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TO GIVE BRIEF INTRODUCTION</a:t>
            </a:r>
          </a:p>
          <a:p>
            <a:endParaRPr lang="en-US" dirty="0"/>
          </a:p>
          <a:p>
            <a:r>
              <a:rPr lang="en-US" dirty="0"/>
              <a:t>LANCE:</a:t>
            </a:r>
          </a:p>
          <a:p>
            <a:pPr marL="171450" indent="-171450">
              <a:buFont typeface="Arial" panose="020B0604020202020204" pitchFamily="34" charset="0"/>
              <a:buChar char="•"/>
            </a:pPr>
            <a:r>
              <a:rPr lang="en-US" dirty="0"/>
              <a:t>Senior Transportation Planner with App. Council of Governments</a:t>
            </a:r>
          </a:p>
          <a:p>
            <a:pPr marL="171450" indent="-171450">
              <a:buFont typeface="Arial" panose="020B0604020202020204" pitchFamily="34" charset="0"/>
              <a:buChar char="•"/>
            </a:pPr>
            <a:r>
              <a:rPr lang="en-US" dirty="0"/>
              <a:t>Participates in many comprehensive plans in the region – very well versed in both land use and transportation planning in the region</a:t>
            </a:r>
          </a:p>
          <a:p>
            <a:pPr marL="171450" indent="-171450">
              <a:buFont typeface="Arial" panose="020B0604020202020204" pitchFamily="34" charset="0"/>
              <a:buChar char="•"/>
            </a:pPr>
            <a:r>
              <a:rPr lang="en-US" dirty="0"/>
              <a:t>Will be the SINGLE POINT OF CONTACT for project related information for the Freight Advisory Committee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JENNY</a:t>
            </a:r>
          </a:p>
          <a:p>
            <a:pPr marL="171450" indent="-171450">
              <a:buFont typeface="Arial" panose="020B0604020202020204" pitchFamily="34" charset="0"/>
              <a:buChar char="•"/>
            </a:pPr>
            <a:r>
              <a:rPr lang="en-US" dirty="0"/>
              <a:t>Senior Transportation Planning with CDM Smith</a:t>
            </a:r>
          </a:p>
          <a:p>
            <a:pPr marL="171450" indent="-171450">
              <a:buFont typeface="Arial" panose="020B0604020202020204" pitchFamily="34" charset="0"/>
              <a:buChar char="•"/>
            </a:pPr>
            <a:r>
              <a:rPr lang="en-US" dirty="0"/>
              <a:t>Based in Charleston, SC</a:t>
            </a:r>
          </a:p>
          <a:p>
            <a:pPr marL="171450" indent="-171450">
              <a:buFont typeface="Arial" panose="020B0604020202020204" pitchFamily="34" charset="0"/>
              <a:buChar char="•"/>
            </a:pPr>
            <a:r>
              <a:rPr lang="en-US" dirty="0"/>
              <a:t>Previously managed SCDOT Statewide Freight Plan, Columbia and Charlotte Freight Mobility Plans</a:t>
            </a:r>
          </a:p>
          <a:p>
            <a:pPr marL="171450" indent="-171450">
              <a:buFont typeface="Arial" panose="020B0604020202020204" pitchFamily="34" charset="0"/>
              <a:buChar char="•"/>
            </a:pPr>
            <a:r>
              <a:rPr lang="en-US" dirty="0"/>
              <a:t>Leading this team of planners, economists and engineers to deliver this for the Appalachian Region!</a:t>
            </a:r>
          </a:p>
        </p:txBody>
      </p:sp>
      <p:sp>
        <p:nvSpPr>
          <p:cNvPr id="4" name="Slide Number Placeholder 3"/>
          <p:cNvSpPr>
            <a:spLocks noGrp="1"/>
          </p:cNvSpPr>
          <p:nvPr>
            <p:ph type="sldNum" sz="quarter" idx="5"/>
          </p:nvPr>
        </p:nvSpPr>
        <p:spPr/>
        <p:txBody>
          <a:bodyPr/>
          <a:lstStyle/>
          <a:p>
            <a:fld id="{3380CBDD-5335-4C41-8B9D-24283C8829A3}" type="slidenum">
              <a:rPr lang="en-US" smtClean="0"/>
              <a:t>4</a:t>
            </a:fld>
            <a:endParaRPr lang="en-US"/>
          </a:p>
        </p:txBody>
      </p:sp>
    </p:spTree>
    <p:extLst>
      <p:ext uri="{BB962C8B-B14F-4D97-AF65-F5344CB8AC3E}">
        <p14:creationId xmlns:p14="http://schemas.microsoft.com/office/powerpoint/2010/main" val="281087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TO TRANSITION TO LANCE TO INTRODUCE THE TEAM</a:t>
            </a:r>
          </a:p>
        </p:txBody>
      </p:sp>
      <p:sp>
        <p:nvSpPr>
          <p:cNvPr id="4" name="Slide Number Placeholder 3"/>
          <p:cNvSpPr>
            <a:spLocks noGrp="1"/>
          </p:cNvSpPr>
          <p:nvPr>
            <p:ph type="sldNum" sz="quarter" idx="5"/>
          </p:nvPr>
        </p:nvSpPr>
        <p:spPr/>
        <p:txBody>
          <a:bodyPr/>
          <a:lstStyle/>
          <a:p>
            <a:fld id="{3380CBDD-5335-4C41-8B9D-24283C8829A3}" type="slidenum">
              <a:rPr lang="en-US" smtClean="0"/>
              <a:t>5</a:t>
            </a:fld>
            <a:endParaRPr lang="en-US"/>
          </a:p>
        </p:txBody>
      </p:sp>
    </p:spTree>
    <p:extLst>
      <p:ext uri="{BB962C8B-B14F-4D97-AF65-F5344CB8AC3E}">
        <p14:creationId xmlns:p14="http://schemas.microsoft.com/office/powerpoint/2010/main" val="289074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LANCE’S SLIDE:</a:t>
            </a:r>
          </a:p>
          <a:p>
            <a:endParaRPr lang="en-US"/>
          </a:p>
          <a:p>
            <a:pPr rtl="0" fontAlgn="base"/>
            <a:r>
              <a:rPr lang="en-US" sz="1200" b="0" i="0" u="none" strike="noStrike" kern="1200">
                <a:solidFill>
                  <a:schemeClr val="tx1"/>
                </a:solidFill>
                <a:effectLst/>
                <a:latin typeface="+mn-lt"/>
                <a:ea typeface="+mn-ea"/>
                <a:cs typeface="+mn-cs"/>
              </a:rPr>
              <a:t>Introduction to who ACOG and any additional background on this plan:</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Why are we doing this plan?</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Where this will fold into the larger plans for the region</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Significance of this group doing a plan together for the first time</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Other thoughts</a:t>
            </a:r>
            <a:endParaRPr lang="en-US" sz="1200" b="0" i="0" kern="1200">
              <a:solidFill>
                <a:schemeClr val="tx1"/>
              </a:solidFill>
              <a:effectLst/>
              <a:latin typeface="+mn-lt"/>
              <a:ea typeface="+mn-ea"/>
              <a:cs typeface="+mn-cs"/>
            </a:endParaRPr>
          </a:p>
          <a:p>
            <a:endParaRPr lang="en-US"/>
          </a:p>
          <a:p>
            <a:endParaRPr lang="en-US"/>
          </a:p>
          <a:p>
            <a:r>
              <a:rPr lang="en-US"/>
              <a:t>ACOG – Lance Estep</a:t>
            </a:r>
          </a:p>
          <a:p>
            <a:r>
              <a:rPr lang="en-US"/>
              <a:t>In partnership with (photos, if available)</a:t>
            </a:r>
          </a:p>
          <a:p>
            <a:pPr lvl="1"/>
            <a:r>
              <a:rPr lang="en-US"/>
              <a:t>GPATS – Keith Brockington</a:t>
            </a:r>
          </a:p>
          <a:p>
            <a:pPr lvl="1"/>
            <a:r>
              <a:rPr lang="en-US"/>
              <a:t>SPATS – Lisa Bollinger</a:t>
            </a:r>
          </a:p>
          <a:p>
            <a:pPr lvl="1"/>
            <a:r>
              <a:rPr lang="en-US"/>
              <a:t>ANATS – Mike Gay</a:t>
            </a: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6</a:t>
            </a:fld>
            <a:endParaRPr lang="en-US"/>
          </a:p>
        </p:txBody>
      </p:sp>
    </p:spTree>
    <p:extLst>
      <p:ext uri="{BB962C8B-B14F-4D97-AF65-F5344CB8AC3E}">
        <p14:creationId xmlns:p14="http://schemas.microsoft.com/office/powerpoint/2010/main" val="250419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rtl="0" fontAlgn="base"/>
            <a:r>
              <a:rPr lang="en-US" sz="1200" b="0" i="0" u="none" strike="noStrike" kern="1200">
                <a:solidFill>
                  <a:schemeClr val="tx1"/>
                </a:solidFill>
                <a:effectLst/>
                <a:latin typeface="+mn-lt"/>
                <a:ea typeface="+mn-ea"/>
                <a:cs typeface="+mn-cs"/>
              </a:rPr>
              <a:t>JENNY –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plan will not be developed in a vacuum – we’ll work closely with our partners at FHWA and SCDOT.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They’ll partner with us in data sharing, incorporating local plans into larger statewide and regional plans – as well as in the eventual implementation of this plan.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DIANNE LACKEY WILL BE ON THE LINE – DIANNE, WOULD YOU LIKE TO ADD ANY THOUGHTS FOR THE GROUP ON BEHALF OF SCDOT?</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7</a:t>
            </a:fld>
            <a:endParaRPr lang="en-US"/>
          </a:p>
        </p:txBody>
      </p:sp>
    </p:spTree>
    <p:extLst>
      <p:ext uri="{BB962C8B-B14F-4D97-AF65-F5344CB8AC3E}">
        <p14:creationId xmlns:p14="http://schemas.microsoft.com/office/powerpoint/2010/main" val="263815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JENNY TO INTRODUCE THE CONSULTANT TEAM</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Brief introduction to our consulting team:</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CDM Smith – background in freight planning</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TRANSYSTEMS – Will be supporting the team with intermodal movement planning, rail intermodal</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MODERN MOBILITY – DBE partner out of Atlanta – will support the team in the areas of technology in freight mobility and project prioritization</a:t>
            </a:r>
            <a:r>
              <a:rPr lang="en-US" sz="1200" b="0" i="0" kern="1200" dirty="0">
                <a:solidFill>
                  <a:schemeClr val="tx1"/>
                </a:solidFill>
                <a:effectLst/>
                <a:latin typeface="+mn-lt"/>
                <a:ea typeface="+mn-ea"/>
                <a:cs typeface="+mn-cs"/>
              </a:rPr>
              <a:t>​</a:t>
            </a:r>
          </a:p>
          <a:p>
            <a:endParaRPr lang="en-US" dirty="0"/>
          </a:p>
          <a:p>
            <a:r>
              <a:rPr lang="en-US" dirty="0"/>
              <a:t>NOTES ON TRANSPORTATION EQUITY –</a:t>
            </a:r>
          </a:p>
          <a:p>
            <a:endParaRPr lang="en-US" dirty="0"/>
          </a:p>
          <a:p>
            <a:r>
              <a:rPr lang="en-US" dirty="0"/>
              <a:t>Historically, transportation projects and transportation plans focus on capacity and mobility. </a:t>
            </a:r>
          </a:p>
          <a:p>
            <a:endParaRPr lang="en-US" dirty="0"/>
          </a:p>
          <a:p>
            <a:r>
              <a:rPr lang="en-US" dirty="0"/>
              <a:t>In developing freight plans, we view your regional transportation system as a critical piece of your region’s economy – thus – providing access to jobs, education, and other economic opportunities.</a:t>
            </a:r>
          </a:p>
          <a:p>
            <a:endParaRPr lang="en-US" dirty="0"/>
          </a:p>
          <a:p>
            <a:r>
              <a:rPr lang="en-US" dirty="0"/>
              <a:t>This plan will include both urban and rural considerations for opportunity and mobility as well as planning for safety and potential impacts of freight movements on our communities and physical environment. </a:t>
            </a:r>
          </a:p>
          <a:p>
            <a:endParaRPr lang="en-US" dirty="0"/>
          </a:p>
          <a:p>
            <a:r>
              <a:rPr lang="en-US" dirty="0"/>
              <a:t>We want you to know that we – and our partners – aren’t just looking about trucks trains and planes – but very much the people and communities. </a:t>
            </a:r>
          </a:p>
          <a:p>
            <a:endParaRPr lang="en-US" dirty="0"/>
          </a:p>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8</a:t>
            </a:fld>
            <a:endParaRPr lang="en-US"/>
          </a:p>
        </p:txBody>
      </p:sp>
    </p:spTree>
    <p:extLst>
      <p:ext uri="{BB962C8B-B14F-4D97-AF65-F5344CB8AC3E}">
        <p14:creationId xmlns:p14="http://schemas.microsoft.com/office/powerpoint/2010/main" val="660708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Lance to ask the meeting attendees to introduce themselves and the organization they represent. </a:t>
            </a:r>
          </a:p>
          <a:p>
            <a:endParaRPr lang="en-US" dirty="0"/>
          </a:p>
          <a:p>
            <a:r>
              <a:rPr lang="en-US" dirty="0"/>
              <a:t>At the end of this slide – let’s add a polling question about who might be MISSING from this roster? Are there any additional participants this group might like to invite?</a:t>
            </a:r>
          </a:p>
        </p:txBody>
      </p:sp>
      <p:sp>
        <p:nvSpPr>
          <p:cNvPr id="4" name="Slide Number Placeholder 3"/>
          <p:cNvSpPr>
            <a:spLocks noGrp="1"/>
          </p:cNvSpPr>
          <p:nvPr>
            <p:ph type="sldNum" sz="quarter" idx="5"/>
          </p:nvPr>
        </p:nvSpPr>
        <p:spPr/>
        <p:txBody>
          <a:bodyPr/>
          <a:lstStyle/>
          <a:p>
            <a:fld id="{3380CBDD-5335-4C41-8B9D-24283C8829A3}" type="slidenum">
              <a:rPr lang="en-US" smtClean="0"/>
              <a:t>9</a:t>
            </a:fld>
            <a:endParaRPr lang="en-US"/>
          </a:p>
        </p:txBody>
      </p:sp>
    </p:spTree>
    <p:extLst>
      <p:ext uri="{BB962C8B-B14F-4D97-AF65-F5344CB8AC3E}">
        <p14:creationId xmlns:p14="http://schemas.microsoft.com/office/powerpoint/2010/main" val="2498142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F4CCC25F-1903-40E5-A2A2-800906FC6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5CFFBC-8CD4-47B6-B295-7EA7A59B8DAE}"/>
              </a:ext>
            </a:extLst>
          </p:cNvPr>
          <p:cNvSpPr>
            <a:spLocks noGrp="1"/>
          </p:cNvSpPr>
          <p:nvPr>
            <p:ph type="ctrTitle"/>
          </p:nvPr>
        </p:nvSpPr>
        <p:spPr>
          <a:xfrm>
            <a:off x="185651" y="1654233"/>
            <a:ext cx="9144000" cy="2954252"/>
          </a:xfrm>
        </p:spPr>
        <p:txBody>
          <a:bodyPr anchor="b"/>
          <a:lstStyle>
            <a:lvl1pPr algn="ctr">
              <a:defRPr sz="60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2346F3E-5AC8-4922-9915-918AC2EBA1FA}"/>
              </a:ext>
            </a:extLst>
          </p:cNvPr>
          <p:cNvSpPr>
            <a:spLocks noGrp="1"/>
          </p:cNvSpPr>
          <p:nvPr>
            <p:ph type="subTitle" idx="1" hasCustomPrompt="1"/>
          </p:nvPr>
        </p:nvSpPr>
        <p:spPr>
          <a:xfrm>
            <a:off x="185651" y="4781450"/>
            <a:ext cx="9144000" cy="1228970"/>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BC074EB0-D809-42DF-9D8E-FDDB924E4BE1}"/>
              </a:ext>
            </a:extLst>
          </p:cNvPr>
          <p:cNvSpPr>
            <a:spLocks noGrp="1"/>
          </p:cNvSpPr>
          <p:nvPr>
            <p:ph type="dt" sz="half" idx="10"/>
          </p:nvPr>
        </p:nvSpPr>
        <p:spPr/>
        <p:txBody>
          <a:bodyPr/>
          <a:lstStyle/>
          <a:p>
            <a:fld id="{B98E18E4-FE9B-4852-A256-831575DDE359}" type="datetime1">
              <a:rPr lang="en-US" smtClean="0"/>
              <a:t>7/29/2020</a:t>
            </a:fld>
            <a:endParaRPr lang="en-US"/>
          </a:p>
        </p:txBody>
      </p:sp>
      <p:sp>
        <p:nvSpPr>
          <p:cNvPr id="5" name="Footer Placeholder 4">
            <a:extLst>
              <a:ext uri="{FF2B5EF4-FFF2-40B4-BE49-F238E27FC236}">
                <a16:creationId xmlns:a16="http://schemas.microsoft.com/office/drawing/2014/main" id="{083CBB3E-08F2-4F9C-BB6D-9E43D860537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2137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F39AAA6-EB50-4C8E-A1B1-FC32FA3CE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2E32F55C-46AF-423D-9A1C-7140D72AEFF2}" type="datetime1">
              <a:rPr lang="en-US" smtClean="0"/>
              <a:t>7/29/2020</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A5D5F4EA-77F2-4EBF-9EC8-7E8A1EAE545B}"/>
              </a:ext>
            </a:extLst>
          </p:cNvPr>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87075106-BABD-45A7-B213-43CB4B07B101}"/>
              </a:ext>
            </a:extLst>
          </p:cNvPr>
          <p:cNvSpPr>
            <a:spLocks noGrp="1"/>
          </p:cNvSpPr>
          <p:nvPr>
            <p:ph sz="half" idx="2"/>
          </p:nvPr>
        </p:nvSpPr>
        <p:spPr>
          <a:xfrm>
            <a:off x="839788" y="2505075"/>
            <a:ext cx="5157787"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826173E-2510-4068-89BF-8C8C4325EE41}"/>
              </a:ext>
            </a:extLst>
          </p:cNvPr>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8FE790DC-204A-4C16-BEE4-A67E3AA607B5}"/>
              </a:ext>
            </a:extLst>
          </p:cNvPr>
          <p:cNvSpPr>
            <a:spLocks noGrp="1"/>
          </p:cNvSpPr>
          <p:nvPr>
            <p:ph sz="quarter" idx="4"/>
          </p:nvPr>
        </p:nvSpPr>
        <p:spPr>
          <a:xfrm>
            <a:off x="6172200" y="2505075"/>
            <a:ext cx="5183188"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77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6F37F5EB-FCFA-4495-989C-19048A488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94F97810-F1E2-4C6E-9FD5-59B62E03784F}" type="datetime1">
              <a:rPr lang="en-US" smtClean="0"/>
              <a:t>7/29/2020</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220C5AF4-99A5-42C3-97E6-8000A1DF2A74}"/>
              </a:ext>
            </a:extLst>
          </p:cNvPr>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AF998D1E-64B3-48F2-B9E2-7B90D5D5FE4C}"/>
              </a:ext>
            </a:extLst>
          </p:cNvPr>
          <p:cNvSpPr>
            <a:spLocks noGrp="1"/>
          </p:cNvSpPr>
          <p:nvPr>
            <p:ph sz="half" idx="2"/>
          </p:nvPr>
        </p:nvSpPr>
        <p:spPr>
          <a:xfrm>
            <a:off x="839788" y="2505075"/>
            <a:ext cx="5157787"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D7C89E21-0A95-476C-9ECA-6CE140259563}"/>
              </a:ext>
            </a:extLst>
          </p:cNvPr>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BCA519D-1A30-4721-A482-6A49959452D8}"/>
              </a:ext>
            </a:extLst>
          </p:cNvPr>
          <p:cNvSpPr>
            <a:spLocks noGrp="1"/>
          </p:cNvSpPr>
          <p:nvPr>
            <p:ph sz="quarter" idx="4"/>
          </p:nvPr>
        </p:nvSpPr>
        <p:spPr>
          <a:xfrm>
            <a:off x="6172200" y="2505075"/>
            <a:ext cx="5183188"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06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62C62EE-4C6D-4121-BF16-4794FAAB3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6B815317-5C21-43E0-B4DB-1D9D9C9F4EBA}" type="datetime1">
              <a:rPr lang="en-US" smtClean="0"/>
              <a:t>7/29/2020</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E35C8E5F-3906-45AB-815D-3547D4FBDFA3}"/>
              </a:ext>
            </a:extLst>
          </p:cNvPr>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83F94865-5992-41C5-BC82-3087458E5553}"/>
              </a:ext>
            </a:extLst>
          </p:cNvPr>
          <p:cNvSpPr>
            <a:spLocks noGrp="1"/>
          </p:cNvSpPr>
          <p:nvPr>
            <p:ph sz="half" idx="2"/>
          </p:nvPr>
        </p:nvSpPr>
        <p:spPr>
          <a:xfrm>
            <a:off x="839788" y="2505075"/>
            <a:ext cx="5157787"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B9792415-6E99-4A06-A8CF-4708B07F56FA}"/>
              </a:ext>
            </a:extLst>
          </p:cNvPr>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E40FEBCB-7516-4F14-951B-0832EA39CC4C}"/>
              </a:ext>
            </a:extLst>
          </p:cNvPr>
          <p:cNvSpPr>
            <a:spLocks noGrp="1"/>
          </p:cNvSpPr>
          <p:nvPr>
            <p:ph sz="quarter" idx="4"/>
          </p:nvPr>
        </p:nvSpPr>
        <p:spPr>
          <a:xfrm>
            <a:off x="6172200" y="2505075"/>
            <a:ext cx="5183188"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43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33B054E2-7DC3-4C1E-905B-C1569E64F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FD3DE4-7911-4A52-8FDE-6D54D6C4224A}"/>
              </a:ext>
            </a:extLst>
          </p:cNvPr>
          <p:cNvSpPr>
            <a:spLocks noGrp="1"/>
          </p:cNvSpPr>
          <p:nvPr>
            <p:ph type="title"/>
          </p:nvPr>
        </p:nvSpPr>
        <p:spPr>
          <a:xfrm>
            <a:off x="838200" y="365125"/>
            <a:ext cx="8621684" cy="1325563"/>
          </a:xfrm>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591F268A-4ED8-4105-B56F-1AF314302138}"/>
              </a:ext>
            </a:extLst>
          </p:cNvPr>
          <p:cNvSpPr>
            <a:spLocks noGrp="1"/>
          </p:cNvSpPr>
          <p:nvPr>
            <p:ph type="dt" sz="half" idx="10"/>
          </p:nvPr>
        </p:nvSpPr>
        <p:spPr/>
        <p:txBody>
          <a:bodyPr/>
          <a:lstStyle/>
          <a:p>
            <a:fld id="{B69E102A-2C6B-4F90-8712-914A1B9DC639}" type="datetime1">
              <a:rPr lang="en-US" smtClean="0"/>
              <a:t>7/29/2020</a:t>
            </a:fld>
            <a:endParaRPr lang="en-US"/>
          </a:p>
        </p:txBody>
      </p:sp>
      <p:sp>
        <p:nvSpPr>
          <p:cNvPr id="4" name="Footer Placeholder 3">
            <a:extLst>
              <a:ext uri="{FF2B5EF4-FFF2-40B4-BE49-F238E27FC236}">
                <a16:creationId xmlns:a16="http://schemas.microsoft.com/office/drawing/2014/main" id="{A587D634-2225-49B6-9D41-2247867132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E0123B-6CE0-48C5-AA0E-9C2B6A0923CB}"/>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Content Placeholder 2">
            <a:extLst>
              <a:ext uri="{FF2B5EF4-FFF2-40B4-BE49-F238E27FC236}">
                <a16:creationId xmlns:a16="http://schemas.microsoft.com/office/drawing/2014/main" id="{135A09C8-18C7-4A63-BF5B-4E698508E78E}"/>
              </a:ext>
            </a:extLst>
          </p:cNvPr>
          <p:cNvSpPr>
            <a:spLocks noGrp="1"/>
          </p:cNvSpPr>
          <p:nvPr>
            <p:ph idx="1"/>
          </p:nvPr>
        </p:nvSpPr>
        <p:spPr>
          <a:xfrm>
            <a:off x="838200" y="1825625"/>
            <a:ext cx="8546869"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953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A03D7CCB-86D2-4044-A6AE-2324BBB18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5B7506-2130-40C4-92FA-E7FB28432410}"/>
              </a:ext>
            </a:extLst>
          </p:cNvPr>
          <p:cNvSpPr>
            <a:spLocks noGrp="1"/>
          </p:cNvSpPr>
          <p:nvPr>
            <p:ph type="title"/>
          </p:nvPr>
        </p:nvSpPr>
        <p:spPr>
          <a:xfrm>
            <a:off x="839788" y="457200"/>
            <a:ext cx="3932237" cy="1600200"/>
          </a:xfrm>
        </p:spPr>
        <p:txBody>
          <a:bodyPr anchor="b"/>
          <a:lstStyle>
            <a:lvl1pPr>
              <a:defRPr sz="32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0B29F1-813D-43A0-B5EE-38F266F4221B}"/>
              </a:ext>
            </a:extLst>
          </p:cNvPr>
          <p:cNvSpPr>
            <a:spLocks noGrp="1"/>
          </p:cNvSpPr>
          <p:nvPr>
            <p:ph idx="1"/>
          </p:nvPr>
        </p:nvSpPr>
        <p:spPr>
          <a:xfrm>
            <a:off x="5183188" y="987425"/>
            <a:ext cx="4235132" cy="4873625"/>
          </a:xfrm>
        </p:spPr>
        <p:txBody>
          <a:bodyPr/>
          <a:lstStyle>
            <a:lvl1pPr>
              <a:defRPr sz="3200">
                <a:latin typeface="Segoe UI" panose="020B0502040204020203" pitchFamily="34" charset="0"/>
                <a:cs typeface="Segoe UI" panose="020B0502040204020203" pitchFamily="34" charset="0"/>
              </a:defRPr>
            </a:lvl1pPr>
            <a:lvl2pPr>
              <a:defRPr sz="2800">
                <a:latin typeface="Segoe UI" panose="020B0502040204020203" pitchFamily="34" charset="0"/>
                <a:cs typeface="Segoe UI" panose="020B0502040204020203" pitchFamily="34" charset="0"/>
              </a:defRPr>
            </a:lvl2pPr>
            <a:lvl3pPr>
              <a:defRPr sz="24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CD03D7-B435-48E0-B89E-3A12EF39E100}"/>
              </a:ext>
            </a:extLst>
          </p:cNvPr>
          <p:cNvSpPr>
            <a:spLocks noGrp="1"/>
          </p:cNvSpPr>
          <p:nvPr>
            <p:ph type="body" sz="half" idx="2"/>
          </p:nvPr>
        </p:nvSpPr>
        <p:spPr>
          <a:xfrm>
            <a:off x="839788" y="2057400"/>
            <a:ext cx="3932237"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AC143-FA82-4CFB-8A0D-0AF8BE0A25F7}"/>
              </a:ext>
            </a:extLst>
          </p:cNvPr>
          <p:cNvSpPr>
            <a:spLocks noGrp="1"/>
          </p:cNvSpPr>
          <p:nvPr>
            <p:ph type="dt" sz="half" idx="10"/>
          </p:nvPr>
        </p:nvSpPr>
        <p:spPr/>
        <p:txBody>
          <a:bodyPr/>
          <a:lstStyle/>
          <a:p>
            <a:fld id="{4BC9ED6C-4A53-425A-9EB8-F7E80CF8F1E8}" type="datetime1">
              <a:rPr lang="en-US" smtClean="0"/>
              <a:t>7/29/2020</a:t>
            </a:fld>
            <a:endParaRPr lang="en-US"/>
          </a:p>
        </p:txBody>
      </p:sp>
      <p:sp>
        <p:nvSpPr>
          <p:cNvPr id="6" name="Footer Placeholder 5">
            <a:extLst>
              <a:ext uri="{FF2B5EF4-FFF2-40B4-BE49-F238E27FC236}">
                <a16:creationId xmlns:a16="http://schemas.microsoft.com/office/drawing/2014/main" id="{262BC67A-D4F3-492D-A0C6-A8E6DE4C3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8096F-C47C-44A8-A99C-F683AF466300}"/>
              </a:ext>
            </a:extLst>
          </p:cNvPr>
          <p:cNvSpPr>
            <a:spLocks noGrp="1"/>
          </p:cNvSpPr>
          <p:nvPr>
            <p:ph type="sldNum" sz="quarter" idx="12"/>
          </p:nvPr>
        </p:nvSpPr>
        <p:spPr/>
        <p:txBody>
          <a:bodyPr/>
          <a:lstStyle/>
          <a:p>
            <a:fld id="{F9350424-C5F4-4F29-835B-C1B01CA1D5A6}" type="slidenum">
              <a:rPr lang="en-US" smtClean="0"/>
              <a:t>‹#›</a:t>
            </a:fld>
            <a:endParaRPr lang="en-US"/>
          </a:p>
        </p:txBody>
      </p:sp>
    </p:spTree>
    <p:extLst>
      <p:ext uri="{BB962C8B-B14F-4D97-AF65-F5344CB8AC3E}">
        <p14:creationId xmlns:p14="http://schemas.microsoft.com/office/powerpoint/2010/main" val="333163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6798C52D-85E1-4643-BD08-ED26163C1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5B7506-2130-40C4-92FA-E7FB28432410}"/>
              </a:ext>
            </a:extLst>
          </p:cNvPr>
          <p:cNvSpPr>
            <a:spLocks noGrp="1"/>
          </p:cNvSpPr>
          <p:nvPr>
            <p:ph type="title"/>
          </p:nvPr>
        </p:nvSpPr>
        <p:spPr>
          <a:xfrm>
            <a:off x="232756" y="320675"/>
            <a:ext cx="3624350" cy="1600200"/>
          </a:xfrm>
        </p:spPr>
        <p:txBody>
          <a:bodyPr anchor="b"/>
          <a:lstStyle>
            <a:lvl1pPr>
              <a:defRPr sz="32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ACD03D7-B435-48E0-B89E-3A12EF39E100}"/>
              </a:ext>
            </a:extLst>
          </p:cNvPr>
          <p:cNvSpPr>
            <a:spLocks noGrp="1"/>
          </p:cNvSpPr>
          <p:nvPr>
            <p:ph type="body" sz="half" idx="2"/>
          </p:nvPr>
        </p:nvSpPr>
        <p:spPr>
          <a:xfrm>
            <a:off x="232757" y="2057400"/>
            <a:ext cx="3624350"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AC143-FA82-4CFB-8A0D-0AF8BE0A25F7}"/>
              </a:ext>
            </a:extLst>
          </p:cNvPr>
          <p:cNvSpPr>
            <a:spLocks noGrp="1"/>
          </p:cNvSpPr>
          <p:nvPr>
            <p:ph type="dt" sz="half" idx="10"/>
          </p:nvPr>
        </p:nvSpPr>
        <p:spPr/>
        <p:txBody>
          <a:bodyPr/>
          <a:lstStyle/>
          <a:p>
            <a:fld id="{B3131C67-2B2C-4F4B-8FD1-CED80114B5E4}" type="datetime1">
              <a:rPr lang="en-US" smtClean="0"/>
              <a:t>7/29/2020</a:t>
            </a:fld>
            <a:endParaRPr lang="en-US"/>
          </a:p>
        </p:txBody>
      </p:sp>
      <p:sp>
        <p:nvSpPr>
          <p:cNvPr id="6" name="Footer Placeholder 5">
            <a:extLst>
              <a:ext uri="{FF2B5EF4-FFF2-40B4-BE49-F238E27FC236}">
                <a16:creationId xmlns:a16="http://schemas.microsoft.com/office/drawing/2014/main" id="{262BC67A-D4F3-492D-A0C6-A8E6DE4C3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8096F-C47C-44A8-A99C-F683AF466300}"/>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11" name="Content Placeholder 3">
            <a:extLst>
              <a:ext uri="{FF2B5EF4-FFF2-40B4-BE49-F238E27FC236}">
                <a16:creationId xmlns:a16="http://schemas.microsoft.com/office/drawing/2014/main" id="{5D978F04-651F-4899-8AD5-0C4A25CBC15E}"/>
              </a:ext>
            </a:extLst>
          </p:cNvPr>
          <p:cNvSpPr>
            <a:spLocks noGrp="1"/>
          </p:cNvSpPr>
          <p:nvPr>
            <p:ph sz="half" idx="13"/>
          </p:nvPr>
        </p:nvSpPr>
        <p:spPr>
          <a:xfrm>
            <a:off x="3935096" y="0"/>
            <a:ext cx="4128452" cy="3428999"/>
          </a:xfrm>
        </p:spPr>
        <p:txBody>
          <a:bodyPr/>
          <a:lstStyle>
            <a:lvl4pPr marL="1371600" indent="0">
              <a:buNone/>
              <a:defRPr/>
            </a:lvl4pPr>
          </a:lstStyle>
          <a:p>
            <a:pPr lvl="3"/>
            <a:endParaRPr lang="en-US"/>
          </a:p>
        </p:txBody>
      </p:sp>
      <p:sp>
        <p:nvSpPr>
          <p:cNvPr id="12" name="Content Placeholder 3">
            <a:extLst>
              <a:ext uri="{FF2B5EF4-FFF2-40B4-BE49-F238E27FC236}">
                <a16:creationId xmlns:a16="http://schemas.microsoft.com/office/drawing/2014/main" id="{8FC445CD-0500-4F62-B9CA-396F3366C190}"/>
              </a:ext>
            </a:extLst>
          </p:cNvPr>
          <p:cNvSpPr>
            <a:spLocks noGrp="1"/>
          </p:cNvSpPr>
          <p:nvPr>
            <p:ph sz="half" idx="14"/>
          </p:nvPr>
        </p:nvSpPr>
        <p:spPr>
          <a:xfrm>
            <a:off x="8063548" y="1"/>
            <a:ext cx="4128452" cy="3428998"/>
          </a:xfrm>
        </p:spPr>
        <p:txBody>
          <a:bodyPr/>
          <a:lstStyle>
            <a:lvl4pPr marL="1371600" indent="0">
              <a:buNone/>
              <a:defRPr/>
            </a:lvl4pPr>
          </a:lstStyle>
          <a:p>
            <a:pPr lvl="3"/>
            <a:endParaRPr lang="en-US"/>
          </a:p>
        </p:txBody>
      </p:sp>
      <p:sp>
        <p:nvSpPr>
          <p:cNvPr id="13" name="Content Placeholder 3">
            <a:extLst>
              <a:ext uri="{FF2B5EF4-FFF2-40B4-BE49-F238E27FC236}">
                <a16:creationId xmlns:a16="http://schemas.microsoft.com/office/drawing/2014/main" id="{1DDEF7C1-5E15-4B67-9C25-FB819EA9F666}"/>
              </a:ext>
            </a:extLst>
          </p:cNvPr>
          <p:cNvSpPr>
            <a:spLocks noGrp="1"/>
          </p:cNvSpPr>
          <p:nvPr>
            <p:ph sz="half" idx="15"/>
          </p:nvPr>
        </p:nvSpPr>
        <p:spPr>
          <a:xfrm>
            <a:off x="3935096" y="3440835"/>
            <a:ext cx="4128452" cy="3428999"/>
          </a:xfrm>
        </p:spPr>
        <p:txBody>
          <a:bodyPr/>
          <a:lstStyle>
            <a:lvl4pPr marL="1371600" indent="0">
              <a:buNone/>
              <a:defRPr/>
            </a:lvl4pPr>
          </a:lstStyle>
          <a:p>
            <a:pPr lvl="3"/>
            <a:endParaRPr lang="en-US"/>
          </a:p>
        </p:txBody>
      </p:sp>
      <p:sp>
        <p:nvSpPr>
          <p:cNvPr id="14" name="Content Placeholder 3">
            <a:extLst>
              <a:ext uri="{FF2B5EF4-FFF2-40B4-BE49-F238E27FC236}">
                <a16:creationId xmlns:a16="http://schemas.microsoft.com/office/drawing/2014/main" id="{1581FC14-A578-4171-89B0-660531AEBB10}"/>
              </a:ext>
            </a:extLst>
          </p:cNvPr>
          <p:cNvSpPr>
            <a:spLocks noGrp="1"/>
          </p:cNvSpPr>
          <p:nvPr>
            <p:ph sz="half" idx="16"/>
          </p:nvPr>
        </p:nvSpPr>
        <p:spPr>
          <a:xfrm>
            <a:off x="8063548" y="3417165"/>
            <a:ext cx="4128452" cy="3428998"/>
          </a:xfrm>
        </p:spPr>
        <p:txBody>
          <a:bodyPr/>
          <a:lstStyle>
            <a:lvl4pPr marL="1371600" indent="0">
              <a:buNone/>
              <a:defRPr/>
            </a:lvl4pPr>
          </a:lstStyle>
          <a:p>
            <a:pPr lvl="3"/>
            <a:endParaRPr lang="en-US"/>
          </a:p>
        </p:txBody>
      </p:sp>
    </p:spTree>
    <p:extLst>
      <p:ext uri="{BB962C8B-B14F-4D97-AF65-F5344CB8AC3E}">
        <p14:creationId xmlns:p14="http://schemas.microsoft.com/office/powerpoint/2010/main" val="3425099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screenshot, bird&#10;&#10;Description automatically generated">
            <a:extLst>
              <a:ext uri="{FF2B5EF4-FFF2-40B4-BE49-F238E27FC236}">
                <a16:creationId xmlns:a16="http://schemas.microsoft.com/office/drawing/2014/main" id="{EE5D1E31-0A28-41F5-91F6-464ADC09B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5CFFBC-8CD4-47B6-B295-7EA7A59B8DAE}"/>
              </a:ext>
            </a:extLst>
          </p:cNvPr>
          <p:cNvSpPr>
            <a:spLocks noGrp="1"/>
          </p:cNvSpPr>
          <p:nvPr>
            <p:ph type="ctrTitle"/>
          </p:nvPr>
        </p:nvSpPr>
        <p:spPr>
          <a:xfrm>
            <a:off x="310342" y="1723087"/>
            <a:ext cx="7262552" cy="2387600"/>
          </a:xfrm>
        </p:spPr>
        <p:txBody>
          <a:bodyPr anchor="b"/>
          <a:lstStyle>
            <a:lvl1pPr algn="ctr">
              <a:defRPr sz="60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2346F3E-5AC8-4922-9915-918AC2EBA1FA}"/>
              </a:ext>
            </a:extLst>
          </p:cNvPr>
          <p:cNvSpPr>
            <a:spLocks noGrp="1"/>
          </p:cNvSpPr>
          <p:nvPr>
            <p:ph type="subTitle" idx="1" hasCustomPrompt="1"/>
          </p:nvPr>
        </p:nvSpPr>
        <p:spPr>
          <a:xfrm>
            <a:off x="3302924" y="4764506"/>
            <a:ext cx="6132021" cy="938025"/>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BC074EB0-D809-42DF-9D8E-FDDB924E4BE1}"/>
              </a:ext>
            </a:extLst>
          </p:cNvPr>
          <p:cNvSpPr>
            <a:spLocks noGrp="1"/>
          </p:cNvSpPr>
          <p:nvPr>
            <p:ph type="dt" sz="half" idx="10"/>
          </p:nvPr>
        </p:nvSpPr>
        <p:spPr/>
        <p:txBody>
          <a:bodyPr/>
          <a:lstStyle/>
          <a:p>
            <a:fld id="{558B96B3-C3B6-43B9-8F91-32CA67A865E1}" type="datetime1">
              <a:rPr lang="en-US" smtClean="0"/>
              <a:t>7/29/2020</a:t>
            </a:fld>
            <a:endParaRPr lang="en-US"/>
          </a:p>
        </p:txBody>
      </p:sp>
      <p:sp>
        <p:nvSpPr>
          <p:cNvPr id="5" name="Footer Placeholder 4">
            <a:extLst>
              <a:ext uri="{FF2B5EF4-FFF2-40B4-BE49-F238E27FC236}">
                <a16:creationId xmlns:a16="http://schemas.microsoft.com/office/drawing/2014/main" id="{083CBB3E-08F2-4F9C-BB6D-9E43D860537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588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319CFEE6-E97B-4F2F-9BA0-8D629912E1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8D5BFA-0E88-4341-AC00-8F08A7494AED}"/>
              </a:ext>
            </a:extLst>
          </p:cNvPr>
          <p:cNvSpPr>
            <a:spLocks noGrp="1"/>
          </p:cNvSpPr>
          <p:nvPr>
            <p:ph type="title" hasCustomPrompt="1"/>
          </p:nvPr>
        </p:nvSpPr>
        <p:spPr>
          <a:xfrm>
            <a:off x="1396538" y="1709738"/>
            <a:ext cx="9177251" cy="2852737"/>
          </a:xfrm>
        </p:spPr>
        <p:txBody>
          <a:bodyPr anchor="b"/>
          <a:lstStyle>
            <a:lvl1pPr>
              <a:defRPr sz="6000">
                <a:solidFill>
                  <a:schemeClr val="bg1"/>
                </a:solidFill>
                <a:latin typeface="Segoe UI Semibold" panose="020B0702040204020203" pitchFamily="34" charset="0"/>
                <a:cs typeface="Segoe UI Semibold" panose="020B0702040204020203" pitchFamily="34" charset="0"/>
              </a:defRPr>
            </a:lvl1pPr>
          </a:lstStyle>
          <a:p>
            <a:r>
              <a:rPr lang="en-US"/>
              <a:t>Section Break</a:t>
            </a:r>
          </a:p>
        </p:txBody>
      </p:sp>
      <p:sp>
        <p:nvSpPr>
          <p:cNvPr id="3" name="Text Placeholder 2">
            <a:extLst>
              <a:ext uri="{FF2B5EF4-FFF2-40B4-BE49-F238E27FC236}">
                <a16:creationId xmlns:a16="http://schemas.microsoft.com/office/drawing/2014/main" id="{9E0E4D7D-07FB-4541-A01A-F97D67D90F8D}"/>
              </a:ext>
            </a:extLst>
          </p:cNvPr>
          <p:cNvSpPr>
            <a:spLocks noGrp="1"/>
          </p:cNvSpPr>
          <p:nvPr>
            <p:ph type="body" idx="1"/>
          </p:nvPr>
        </p:nvSpPr>
        <p:spPr>
          <a:xfrm>
            <a:off x="1396538" y="4589463"/>
            <a:ext cx="9177251" cy="558799"/>
          </a:xfrm>
        </p:spPr>
        <p:txBody>
          <a:bodyPr/>
          <a:lstStyle>
            <a:lvl1pPr marL="0" indent="0">
              <a:buNone/>
              <a:defRPr sz="2400">
                <a:solidFill>
                  <a:schemeClr val="bg1"/>
                </a:solidFill>
                <a:latin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D6C6F-E304-4B89-BD94-9F53F9D8CE73}"/>
              </a:ext>
            </a:extLst>
          </p:cNvPr>
          <p:cNvSpPr>
            <a:spLocks noGrp="1"/>
          </p:cNvSpPr>
          <p:nvPr>
            <p:ph type="dt" sz="half" idx="10"/>
          </p:nvPr>
        </p:nvSpPr>
        <p:spPr/>
        <p:txBody>
          <a:bodyPr/>
          <a:lstStyle/>
          <a:p>
            <a:fld id="{03963CEF-55C3-40FF-94F8-76435543F06B}" type="datetime1">
              <a:rPr lang="en-US" smtClean="0"/>
              <a:t>7/29/2020</a:t>
            </a:fld>
            <a:endParaRPr lang="en-US"/>
          </a:p>
        </p:txBody>
      </p:sp>
      <p:sp>
        <p:nvSpPr>
          <p:cNvPr id="5" name="Footer Placeholder 4">
            <a:extLst>
              <a:ext uri="{FF2B5EF4-FFF2-40B4-BE49-F238E27FC236}">
                <a16:creationId xmlns:a16="http://schemas.microsoft.com/office/drawing/2014/main" id="{ED284C59-057B-4908-BA43-552AFF953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EF68E-F21F-498E-8A91-35166189B128}"/>
              </a:ext>
            </a:extLst>
          </p:cNvPr>
          <p:cNvSpPr>
            <a:spLocks noGrp="1"/>
          </p:cNvSpPr>
          <p:nvPr>
            <p:ph type="sldNum" sz="quarter" idx="12"/>
          </p:nvPr>
        </p:nvSpPr>
        <p:spPr/>
        <p:txBody>
          <a:bodyPr/>
          <a:lstStyle/>
          <a:p>
            <a:fld id="{F9350424-C5F4-4F29-835B-C1B01CA1D5A6}" type="slidenum">
              <a:rPr lang="en-US" smtClean="0"/>
              <a:t>‹#›</a:t>
            </a:fld>
            <a:endParaRPr lang="en-US"/>
          </a:p>
        </p:txBody>
      </p:sp>
    </p:spTree>
    <p:extLst>
      <p:ext uri="{BB962C8B-B14F-4D97-AF65-F5344CB8AC3E}">
        <p14:creationId xmlns:p14="http://schemas.microsoft.com/office/powerpoint/2010/main" val="318911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A picture containing screenshot&#10;&#10;Description automatically generated">
            <a:extLst>
              <a:ext uri="{FF2B5EF4-FFF2-40B4-BE49-F238E27FC236}">
                <a16:creationId xmlns:a16="http://schemas.microsoft.com/office/drawing/2014/main" id="{47A05340-0FC9-4D82-B1AD-B7ED7AE0A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8D5BFA-0E88-4341-AC00-8F08A7494AED}"/>
              </a:ext>
            </a:extLst>
          </p:cNvPr>
          <p:cNvSpPr>
            <a:spLocks noGrp="1"/>
          </p:cNvSpPr>
          <p:nvPr>
            <p:ph type="title" hasCustomPrompt="1"/>
          </p:nvPr>
        </p:nvSpPr>
        <p:spPr>
          <a:xfrm>
            <a:off x="1396538" y="2268537"/>
            <a:ext cx="9177251" cy="2293938"/>
          </a:xfrm>
        </p:spPr>
        <p:txBody>
          <a:bodyPr anchor="b"/>
          <a:lstStyle>
            <a:lvl1pPr>
              <a:defRPr sz="6000">
                <a:solidFill>
                  <a:schemeClr val="bg1"/>
                </a:solidFill>
                <a:latin typeface="Segoe UI Semibold" panose="020B0702040204020203" pitchFamily="34" charset="0"/>
                <a:cs typeface="Segoe UI Semibold" panose="020B0702040204020203" pitchFamily="34" charset="0"/>
              </a:defRPr>
            </a:lvl1pPr>
          </a:lstStyle>
          <a:p>
            <a:r>
              <a:rPr lang="en-US"/>
              <a:t>Section Break</a:t>
            </a:r>
          </a:p>
        </p:txBody>
      </p:sp>
      <p:sp>
        <p:nvSpPr>
          <p:cNvPr id="3" name="Text Placeholder 2">
            <a:extLst>
              <a:ext uri="{FF2B5EF4-FFF2-40B4-BE49-F238E27FC236}">
                <a16:creationId xmlns:a16="http://schemas.microsoft.com/office/drawing/2014/main" id="{9E0E4D7D-07FB-4541-A01A-F97D67D90F8D}"/>
              </a:ext>
            </a:extLst>
          </p:cNvPr>
          <p:cNvSpPr>
            <a:spLocks noGrp="1"/>
          </p:cNvSpPr>
          <p:nvPr>
            <p:ph type="body" idx="1"/>
          </p:nvPr>
        </p:nvSpPr>
        <p:spPr>
          <a:xfrm>
            <a:off x="1396538" y="4589463"/>
            <a:ext cx="9177251" cy="558799"/>
          </a:xfrm>
        </p:spPr>
        <p:txBody>
          <a:bodyPr/>
          <a:lstStyle>
            <a:lvl1pPr marL="0" indent="0">
              <a:buNone/>
              <a:defRPr sz="2400">
                <a:solidFill>
                  <a:schemeClr val="bg1"/>
                </a:solidFill>
                <a:latin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D6C6F-E304-4B89-BD94-9F53F9D8CE73}"/>
              </a:ext>
            </a:extLst>
          </p:cNvPr>
          <p:cNvSpPr>
            <a:spLocks noGrp="1"/>
          </p:cNvSpPr>
          <p:nvPr>
            <p:ph type="dt" sz="half" idx="10"/>
          </p:nvPr>
        </p:nvSpPr>
        <p:spPr/>
        <p:txBody>
          <a:bodyPr/>
          <a:lstStyle/>
          <a:p>
            <a:fld id="{4637E2FE-5FDB-4717-8580-29CBCBCE5627}" type="datetime1">
              <a:rPr lang="en-US" smtClean="0"/>
              <a:t>7/29/2020</a:t>
            </a:fld>
            <a:endParaRPr lang="en-US"/>
          </a:p>
        </p:txBody>
      </p:sp>
      <p:sp>
        <p:nvSpPr>
          <p:cNvPr id="5" name="Footer Placeholder 4">
            <a:extLst>
              <a:ext uri="{FF2B5EF4-FFF2-40B4-BE49-F238E27FC236}">
                <a16:creationId xmlns:a16="http://schemas.microsoft.com/office/drawing/2014/main" id="{ED284C59-057B-4908-BA43-552AFF953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EF68E-F21F-498E-8A91-35166189B128}"/>
              </a:ext>
            </a:extLst>
          </p:cNvPr>
          <p:cNvSpPr>
            <a:spLocks noGrp="1"/>
          </p:cNvSpPr>
          <p:nvPr>
            <p:ph type="sldNum" sz="quarter" idx="12"/>
          </p:nvPr>
        </p:nvSpPr>
        <p:spPr/>
        <p:txBody>
          <a:bodyPr/>
          <a:lstStyle/>
          <a:p>
            <a:fld id="{F9350424-C5F4-4F29-835B-C1B01CA1D5A6}" type="slidenum">
              <a:rPr lang="en-US" smtClean="0"/>
              <a:t>‹#›</a:t>
            </a:fld>
            <a:endParaRPr lang="en-US"/>
          </a:p>
        </p:txBody>
      </p:sp>
    </p:spTree>
    <p:extLst>
      <p:ext uri="{BB962C8B-B14F-4D97-AF65-F5344CB8AC3E}">
        <p14:creationId xmlns:p14="http://schemas.microsoft.com/office/powerpoint/2010/main" val="50587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95C96D9F-7399-4BA7-BC06-3720E41C22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37093F6B-7FE5-45DD-8C8E-D503754466AE}" type="datetime1">
              <a:rPr lang="en-US" smtClean="0"/>
              <a:t>7/29/2020</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AC0F1F74-280B-4761-AD6C-91904CE9E4D4}"/>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593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F39AAA6-EB50-4C8E-A1B1-FC32FA3CE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A4C77AA6-BF8C-401A-B5CD-8E6B109D2177}" type="datetime1">
              <a:rPr lang="en-US" smtClean="0"/>
              <a:t>7/29/2020</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E25E2C12-9697-4166-9425-86F76FBB970D}"/>
              </a:ext>
            </a:extLst>
          </p:cNvPr>
          <p:cNvSpPr>
            <a:spLocks noGrp="1"/>
          </p:cNvSpPr>
          <p:nvPr>
            <p:ph idx="1"/>
          </p:nvPr>
        </p:nvSpPr>
        <p:spPr>
          <a:xfrm>
            <a:off x="838200" y="1825625"/>
            <a:ext cx="10515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78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6F37F5EB-FCFA-4495-989C-19048A488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D31441B0-3243-4686-894D-0BB18134048D}" type="datetime1">
              <a:rPr lang="en-US" smtClean="0"/>
              <a:t>7/29/2020</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8E10E520-5AB6-4971-992B-68F6454AB3F1}"/>
              </a:ext>
            </a:extLst>
          </p:cNvPr>
          <p:cNvSpPr>
            <a:spLocks noGrp="1"/>
          </p:cNvSpPr>
          <p:nvPr>
            <p:ph idx="1"/>
          </p:nvPr>
        </p:nvSpPr>
        <p:spPr>
          <a:xfrm>
            <a:off x="838200" y="1825625"/>
            <a:ext cx="10515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9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62C62EE-4C6D-4121-BF16-4794FAAB3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6694A8DE-7902-4A46-A259-58DCFB12DE11}" type="datetime1">
              <a:rPr lang="en-US" smtClean="0"/>
              <a:t>7/29/2020</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0CAFAD27-45E2-42AE-AD03-AC8622DDC369}"/>
              </a:ext>
            </a:extLst>
          </p:cNvPr>
          <p:cNvSpPr>
            <a:spLocks noGrp="1"/>
          </p:cNvSpPr>
          <p:nvPr>
            <p:ph idx="1"/>
          </p:nvPr>
        </p:nvSpPr>
        <p:spPr>
          <a:xfrm>
            <a:off x="838200" y="1825625"/>
            <a:ext cx="10515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78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1DBB0E24-CD77-4DB8-A0B9-797DA399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56211A9-4782-44C8-A8DB-573491544296}"/>
              </a:ext>
            </a:extLst>
          </p:cNvPr>
          <p:cNvSpPr>
            <a:spLocks noGrp="1"/>
          </p:cNvSpPr>
          <p:nvPr>
            <p:ph sz="half" idx="1"/>
          </p:nvPr>
        </p:nvSpPr>
        <p:spPr>
          <a:xfrm>
            <a:off x="838200" y="1825625"/>
            <a:ext cx="5181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552FF-4674-4AFA-8416-DE1DAD134920}"/>
              </a:ext>
            </a:extLst>
          </p:cNvPr>
          <p:cNvSpPr>
            <a:spLocks noGrp="1"/>
          </p:cNvSpPr>
          <p:nvPr>
            <p:ph sz="half" idx="2"/>
          </p:nvPr>
        </p:nvSpPr>
        <p:spPr>
          <a:xfrm>
            <a:off x="6172200" y="1825625"/>
            <a:ext cx="5181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F94F6-3924-42B0-BB4E-39660051B7A5}"/>
              </a:ext>
            </a:extLst>
          </p:cNvPr>
          <p:cNvSpPr>
            <a:spLocks noGrp="1"/>
          </p:cNvSpPr>
          <p:nvPr>
            <p:ph type="dt" sz="half" idx="10"/>
          </p:nvPr>
        </p:nvSpPr>
        <p:spPr/>
        <p:txBody>
          <a:bodyPr/>
          <a:lstStyle/>
          <a:p>
            <a:fld id="{BAE2783A-388D-47B9-B9BC-2D6C541F29AA}" type="datetime1">
              <a:rPr lang="en-US" smtClean="0"/>
              <a:t>7/29/2020</a:t>
            </a:fld>
            <a:endParaRPr lang="en-US"/>
          </a:p>
        </p:txBody>
      </p:sp>
      <p:sp>
        <p:nvSpPr>
          <p:cNvPr id="6" name="Footer Placeholder 5">
            <a:extLst>
              <a:ext uri="{FF2B5EF4-FFF2-40B4-BE49-F238E27FC236}">
                <a16:creationId xmlns:a16="http://schemas.microsoft.com/office/drawing/2014/main" id="{5A551C4D-7249-407D-9F6F-CEE04EF03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F25B99-2936-4FEF-A9BE-BF847045A38B}"/>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9" name="Title 1">
            <a:extLst>
              <a:ext uri="{FF2B5EF4-FFF2-40B4-BE49-F238E27FC236}">
                <a16:creationId xmlns:a16="http://schemas.microsoft.com/office/drawing/2014/main" id="{B126FF0B-38C4-4825-B57C-481CE4B5257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2700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F6E66A-DFE7-404E-9DFF-2C76EEDB6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BF863E-CFC8-4A4E-8C3F-7B7FA825AD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96113-8B71-47D3-AD8B-956D66F035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3C8D2-209E-4163-9C42-453D1C19DD41}" type="datetime1">
              <a:rPr lang="en-US" smtClean="0"/>
              <a:t>7/29/2020</a:t>
            </a:fld>
            <a:endParaRPr lang="en-US"/>
          </a:p>
        </p:txBody>
      </p:sp>
      <p:sp>
        <p:nvSpPr>
          <p:cNvPr id="5" name="Footer Placeholder 4">
            <a:extLst>
              <a:ext uri="{FF2B5EF4-FFF2-40B4-BE49-F238E27FC236}">
                <a16:creationId xmlns:a16="http://schemas.microsoft.com/office/drawing/2014/main" id="{2BD4168D-BB1C-443D-8355-471B696EB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372D9-2ED2-426B-B886-280CC212A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50424-C5F4-4F29-835B-C1B01CA1D5A6}" type="slidenum">
              <a:rPr lang="en-US" smtClean="0"/>
              <a:t>‹#›</a:t>
            </a:fld>
            <a:endParaRPr lang="en-US"/>
          </a:p>
        </p:txBody>
      </p:sp>
    </p:spTree>
    <p:extLst>
      <p:ext uri="{BB962C8B-B14F-4D97-AF65-F5344CB8AC3E}">
        <p14:creationId xmlns:p14="http://schemas.microsoft.com/office/powerpoint/2010/main" val="37613314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55" r:id="rId5"/>
    <p:sldLayoutId id="2147483664" r:id="rId6"/>
    <p:sldLayoutId id="2147483663" r:id="rId7"/>
    <p:sldLayoutId id="2147483662" r:id="rId8"/>
    <p:sldLayoutId id="2147483652" r:id="rId9"/>
    <p:sldLayoutId id="2147483665" r:id="rId10"/>
    <p:sldLayoutId id="2147483666" r:id="rId11"/>
    <p:sldLayoutId id="2147483667" r:id="rId12"/>
    <p:sldLayoutId id="2147483654" r:id="rId13"/>
    <p:sldLayoutId id="2147483668" r:id="rId14"/>
    <p:sldLayoutId id="214748366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60.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5.sv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svg"/><Relationship Id="rId4" Type="http://schemas.openxmlformats.org/officeDocument/2006/relationships/image" Target="../media/image53.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0.svg"/><Relationship Id="rId4" Type="http://schemas.openxmlformats.org/officeDocument/2006/relationships/image" Target="../media/image63.sv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73.jpe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59.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4.svg"/><Relationship Id="rId5" Type="http://schemas.openxmlformats.org/officeDocument/2006/relationships/image" Target="../media/image57.png"/><Relationship Id="rId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8.sv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7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6.png"/><Relationship Id="rId3" Type="http://schemas.openxmlformats.org/officeDocument/2006/relationships/image" Target="../media/image79.png"/><Relationship Id="rId7" Type="http://schemas.openxmlformats.org/officeDocument/2006/relationships/image" Target="../media/image34.png"/><Relationship Id="rId12" Type="http://schemas.openxmlformats.org/officeDocument/2006/relationships/image" Target="../media/image85.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81.sv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84.svg"/><Relationship Id="rId4" Type="http://schemas.openxmlformats.org/officeDocument/2006/relationships/image" Target="../media/image80.svg"/><Relationship Id="rId9" Type="http://schemas.openxmlformats.org/officeDocument/2006/relationships/image" Target="../media/image83.png"/><Relationship Id="rId14" Type="http://schemas.openxmlformats.org/officeDocument/2006/relationships/image" Target="../media/image87.sv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mailto:lance@scacog.org"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http://www.scacog.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962E-2C08-4A49-88D9-AB16CD437F0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67C393A-CF7F-4B30-9D99-C2E93A669471}"/>
              </a:ext>
            </a:extLst>
          </p:cNvPr>
          <p:cNvSpPr>
            <a:spLocks noGrp="1"/>
          </p:cNvSpPr>
          <p:nvPr>
            <p:ph type="sldNum" sz="quarter" idx="12"/>
          </p:nvPr>
        </p:nvSpPr>
        <p:spPr/>
        <p:txBody>
          <a:bodyPr/>
          <a:lstStyle/>
          <a:p>
            <a:fld id="{F9350424-C5F4-4F29-835B-C1B01CA1D5A6}" type="slidenum">
              <a:rPr lang="en-US" smtClean="0"/>
              <a:t>1</a:t>
            </a:fld>
            <a:endParaRPr lang="en-US"/>
          </a:p>
        </p:txBody>
      </p:sp>
      <p:pic>
        <p:nvPicPr>
          <p:cNvPr id="8" name="Content Placeholder 7" descr="A screenshot of a cell phone&#10;&#10;Description automatically generated">
            <a:extLst>
              <a:ext uri="{FF2B5EF4-FFF2-40B4-BE49-F238E27FC236}">
                <a16:creationId xmlns:a16="http://schemas.microsoft.com/office/drawing/2014/main" id="{C5AF1BEE-AEAC-4758-A16D-2D6349C74D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728599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6A64-B024-7B4C-9103-977DA47C3DF6}"/>
              </a:ext>
            </a:extLst>
          </p:cNvPr>
          <p:cNvSpPr>
            <a:spLocks noGrp="1"/>
          </p:cNvSpPr>
          <p:nvPr>
            <p:ph type="title"/>
          </p:nvPr>
        </p:nvSpPr>
        <p:spPr/>
        <p:txBody>
          <a:bodyPr/>
          <a:lstStyle/>
          <a:p>
            <a:r>
              <a:rPr lang="en-US" dirty="0"/>
              <a:t>Roll Call of Freight Advisory Committee </a:t>
            </a:r>
          </a:p>
        </p:txBody>
      </p:sp>
      <p:sp>
        <p:nvSpPr>
          <p:cNvPr id="3" name="Content Placeholder 2">
            <a:extLst>
              <a:ext uri="{FF2B5EF4-FFF2-40B4-BE49-F238E27FC236}">
                <a16:creationId xmlns:a16="http://schemas.microsoft.com/office/drawing/2014/main" id="{73E13DE6-91EE-324C-8B6F-AFBA1785678F}"/>
              </a:ext>
            </a:extLst>
          </p:cNvPr>
          <p:cNvSpPr>
            <a:spLocks noGrp="1"/>
          </p:cNvSpPr>
          <p:nvPr>
            <p:ph idx="1"/>
          </p:nvPr>
        </p:nvSpPr>
        <p:spPr>
          <a:xfrm>
            <a:off x="2509763" y="2005012"/>
            <a:ext cx="8501136" cy="4351338"/>
          </a:xfrm>
        </p:spPr>
        <p:txBody>
          <a:bodyPr>
            <a:normAutofit fontScale="70000" lnSpcReduction="20000"/>
          </a:bodyPr>
          <a:lstStyle/>
          <a:p>
            <a:pPr marL="0" indent="0">
              <a:buNone/>
            </a:pPr>
            <a:r>
              <a:rPr lang="en-US" sz="5000" b="1" i="1" dirty="0">
                <a:latin typeface="Segoe UI Semibold" panose="020B0702040204020203" pitchFamily="34" charset="0"/>
                <a:cs typeface="Segoe UI Semibold" panose="020B0702040204020203" pitchFamily="34" charset="0"/>
              </a:rPr>
              <a:t>Your name, organization, and role </a:t>
            </a:r>
          </a:p>
          <a:p>
            <a:pPr marL="0" indent="0">
              <a:buNone/>
            </a:pPr>
            <a:endParaRPr lang="en-US" sz="5000" b="1" i="1" dirty="0">
              <a:latin typeface="Segoe UI Semibold" panose="020B0702040204020203" pitchFamily="34" charset="0"/>
              <a:cs typeface="Segoe UI Semibold" panose="020B0702040204020203" pitchFamily="34" charset="0"/>
            </a:endParaRPr>
          </a:p>
          <a:p>
            <a:pPr marL="0" indent="0">
              <a:buNone/>
            </a:pPr>
            <a:r>
              <a:rPr lang="en-US" sz="5000" b="1" i="1" dirty="0">
                <a:latin typeface="Segoe UI Semibold" panose="020B0702040204020203" pitchFamily="34" charset="0"/>
                <a:cs typeface="Segoe UI Semibold" panose="020B0702040204020203" pitchFamily="34" charset="0"/>
              </a:rPr>
              <a:t>What chapter will you turn to first in a new freight plan? What are you most interested in? </a:t>
            </a:r>
          </a:p>
          <a:p>
            <a:pPr marL="0" indent="0">
              <a:buNone/>
            </a:pPr>
            <a:endParaRPr lang="en-US" sz="5000" b="1" i="1" dirty="0">
              <a:latin typeface="Segoe UI Semibold" panose="020B0702040204020203" pitchFamily="34" charset="0"/>
              <a:cs typeface="Segoe UI Semibold" panose="020B0702040204020203" pitchFamily="34" charset="0"/>
            </a:endParaRPr>
          </a:p>
          <a:p>
            <a:pPr marL="0" indent="0">
              <a:buNone/>
            </a:pPr>
            <a:r>
              <a:rPr lang="en-US" sz="5000" b="1" i="1" dirty="0">
                <a:latin typeface="Segoe UI Semibold" panose="020B0702040204020203" pitchFamily="34" charset="0"/>
                <a:cs typeface="Segoe UI Semibold" panose="020B0702040204020203" pitchFamily="34" charset="0"/>
              </a:rPr>
              <a:t>This is a publicly funded freight plan, what do you hope will come out of this?</a:t>
            </a:r>
          </a:p>
        </p:txBody>
      </p:sp>
      <p:pic>
        <p:nvPicPr>
          <p:cNvPr id="5" name="Graphic 4" descr="Help">
            <a:extLst>
              <a:ext uri="{FF2B5EF4-FFF2-40B4-BE49-F238E27FC236}">
                <a16:creationId xmlns:a16="http://schemas.microsoft.com/office/drawing/2014/main" id="{96843F6C-658E-4BBA-8350-94D7AB3F84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959" y="1252209"/>
            <a:ext cx="2176791" cy="2176791"/>
          </a:xfrm>
          <a:prstGeom prst="rect">
            <a:avLst/>
          </a:prstGeom>
        </p:spPr>
      </p:pic>
      <p:sp>
        <p:nvSpPr>
          <p:cNvPr id="4" name="Slide Number Placeholder 3">
            <a:extLst>
              <a:ext uri="{FF2B5EF4-FFF2-40B4-BE49-F238E27FC236}">
                <a16:creationId xmlns:a16="http://schemas.microsoft.com/office/drawing/2014/main" id="{9D695C0A-E245-4D4D-A819-8295636A0941}"/>
              </a:ext>
            </a:extLst>
          </p:cNvPr>
          <p:cNvSpPr>
            <a:spLocks noGrp="1"/>
          </p:cNvSpPr>
          <p:nvPr>
            <p:ph type="sldNum" sz="quarter" idx="12"/>
          </p:nvPr>
        </p:nvSpPr>
        <p:spPr/>
        <p:txBody>
          <a:bodyPr/>
          <a:lstStyle/>
          <a:p>
            <a:fld id="{F9350424-C5F4-4F29-835B-C1B01CA1D5A6}" type="slidenum">
              <a:rPr lang="en-US" smtClean="0"/>
              <a:t>10</a:t>
            </a:fld>
            <a:endParaRPr lang="en-US"/>
          </a:p>
        </p:txBody>
      </p:sp>
    </p:spTree>
    <p:extLst>
      <p:ext uri="{BB962C8B-B14F-4D97-AF65-F5344CB8AC3E}">
        <p14:creationId xmlns:p14="http://schemas.microsoft.com/office/powerpoint/2010/main" val="2102399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D28F-9D40-3F47-AC8C-1D1CA94C93DC}"/>
              </a:ext>
            </a:extLst>
          </p:cNvPr>
          <p:cNvSpPr>
            <a:spLocks noGrp="1"/>
          </p:cNvSpPr>
          <p:nvPr>
            <p:ph type="title"/>
          </p:nvPr>
        </p:nvSpPr>
        <p:spPr/>
        <p:txBody>
          <a:bodyPr/>
          <a:lstStyle/>
          <a:p>
            <a:r>
              <a:rPr lang="en-US" dirty="0"/>
              <a:t>Regional Freight Advisory Committee</a:t>
            </a:r>
          </a:p>
        </p:txBody>
      </p:sp>
      <p:sp>
        <p:nvSpPr>
          <p:cNvPr id="3" name="Content Placeholder 2">
            <a:extLst>
              <a:ext uri="{FF2B5EF4-FFF2-40B4-BE49-F238E27FC236}">
                <a16:creationId xmlns:a16="http://schemas.microsoft.com/office/drawing/2014/main" id="{753A1D76-3AEA-BB49-8833-E8898B8290BA}"/>
              </a:ext>
            </a:extLst>
          </p:cNvPr>
          <p:cNvSpPr>
            <a:spLocks noGrp="1"/>
          </p:cNvSpPr>
          <p:nvPr>
            <p:ph idx="1"/>
          </p:nvPr>
        </p:nvSpPr>
        <p:spPr/>
        <p:txBody>
          <a:bodyPr/>
          <a:lstStyle/>
          <a:p>
            <a:pPr marL="0" indent="0">
              <a:buNone/>
            </a:pPr>
            <a:r>
              <a:rPr lang="en-US" sz="3400" dirty="0">
                <a:latin typeface="Segoe UI Semibold" panose="020B0702040204020203" pitchFamily="34" charset="0"/>
                <a:cs typeface="Segoe UI Semibold" panose="020B0702040204020203" pitchFamily="34" charset="0"/>
              </a:rPr>
              <a:t>Your Role on the Project</a:t>
            </a:r>
          </a:p>
          <a:p>
            <a:pPr marL="0" indent="0">
              <a:buNone/>
            </a:pPr>
            <a:endParaRPr lang="en-US" dirty="0">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BF9F16AE-4B7B-4C29-9507-A4A87A2AABE7}"/>
              </a:ext>
            </a:extLst>
          </p:cNvPr>
          <p:cNvSpPr txBox="1"/>
          <p:nvPr/>
        </p:nvSpPr>
        <p:spPr>
          <a:xfrm>
            <a:off x="453415" y="4444400"/>
            <a:ext cx="2315067" cy="492443"/>
          </a:xfrm>
          <a:prstGeom prst="rect">
            <a:avLst/>
          </a:prstGeom>
          <a:noFill/>
          <a:ln>
            <a:noFill/>
          </a:ln>
        </p:spPr>
        <p:txBody>
          <a:bodyPr wrap="square" rtlCol="0">
            <a:spAutoFit/>
          </a:bodyPr>
          <a:lstStyle/>
          <a:p>
            <a:pPr algn="ctr"/>
            <a:r>
              <a:rPr lang="en-US" sz="2600" b="1" dirty="0">
                <a:latin typeface="Segoe UI Semibold" panose="020B0702040204020203" pitchFamily="34" charset="0"/>
                <a:cs typeface="Segoe UI Semibold" panose="020B0702040204020203" pitchFamily="34" charset="0"/>
              </a:rPr>
              <a:t>Learn</a:t>
            </a:r>
          </a:p>
        </p:txBody>
      </p:sp>
      <p:sp>
        <p:nvSpPr>
          <p:cNvPr id="11" name="TextBox 10">
            <a:extLst>
              <a:ext uri="{FF2B5EF4-FFF2-40B4-BE49-F238E27FC236}">
                <a16:creationId xmlns:a16="http://schemas.microsoft.com/office/drawing/2014/main" id="{7D6AC72F-0A20-468E-8DFF-4EE724F876E2}"/>
              </a:ext>
            </a:extLst>
          </p:cNvPr>
          <p:cNvSpPr txBox="1"/>
          <p:nvPr/>
        </p:nvSpPr>
        <p:spPr>
          <a:xfrm>
            <a:off x="4913878" y="4444791"/>
            <a:ext cx="2315065" cy="1692771"/>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Connect with Colleagues </a:t>
            </a:r>
          </a:p>
          <a:p>
            <a:pPr algn="ctr"/>
            <a:r>
              <a:rPr lang="en-US" sz="2600" b="1">
                <a:latin typeface="Segoe UI Semibold" panose="020B0702040204020203" pitchFamily="34" charset="0"/>
                <a:cs typeface="Segoe UI Semibold" panose="020B0702040204020203" pitchFamily="34" charset="0"/>
              </a:rPr>
              <a:t>to Raise Awareness</a:t>
            </a:r>
          </a:p>
        </p:txBody>
      </p:sp>
      <p:sp>
        <p:nvSpPr>
          <p:cNvPr id="12" name="TextBox 11">
            <a:extLst>
              <a:ext uri="{FF2B5EF4-FFF2-40B4-BE49-F238E27FC236}">
                <a16:creationId xmlns:a16="http://schemas.microsoft.com/office/drawing/2014/main" id="{72557076-A698-4E6F-98A0-7686E66014B4}"/>
              </a:ext>
            </a:extLst>
          </p:cNvPr>
          <p:cNvSpPr txBox="1"/>
          <p:nvPr/>
        </p:nvSpPr>
        <p:spPr>
          <a:xfrm>
            <a:off x="2682734" y="4444400"/>
            <a:ext cx="2315066"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Provide Feedback</a:t>
            </a:r>
          </a:p>
        </p:txBody>
      </p:sp>
      <p:sp>
        <p:nvSpPr>
          <p:cNvPr id="13" name="TextBox 12">
            <a:extLst>
              <a:ext uri="{FF2B5EF4-FFF2-40B4-BE49-F238E27FC236}">
                <a16:creationId xmlns:a16="http://schemas.microsoft.com/office/drawing/2014/main" id="{10C775F6-E68D-4EE0-925B-573A7386152A}"/>
              </a:ext>
            </a:extLst>
          </p:cNvPr>
          <p:cNvSpPr txBox="1"/>
          <p:nvPr/>
        </p:nvSpPr>
        <p:spPr>
          <a:xfrm>
            <a:off x="7328624" y="4443164"/>
            <a:ext cx="2131463"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Maintain Momentum</a:t>
            </a:r>
          </a:p>
        </p:txBody>
      </p:sp>
      <p:grpSp>
        <p:nvGrpSpPr>
          <p:cNvPr id="5" name="Group 4">
            <a:extLst>
              <a:ext uri="{FF2B5EF4-FFF2-40B4-BE49-F238E27FC236}">
                <a16:creationId xmlns:a16="http://schemas.microsoft.com/office/drawing/2014/main" id="{7460A1CB-CDBE-4090-99A1-00692553DB8D}"/>
              </a:ext>
            </a:extLst>
          </p:cNvPr>
          <p:cNvGrpSpPr/>
          <p:nvPr/>
        </p:nvGrpSpPr>
        <p:grpSpPr>
          <a:xfrm>
            <a:off x="838200" y="2617540"/>
            <a:ext cx="1545499" cy="1622919"/>
            <a:chOff x="626572" y="2619483"/>
            <a:chExt cx="1545499" cy="1622919"/>
          </a:xfrm>
        </p:grpSpPr>
        <p:grpSp>
          <p:nvGrpSpPr>
            <p:cNvPr id="14" name="Group 13">
              <a:extLst>
                <a:ext uri="{FF2B5EF4-FFF2-40B4-BE49-F238E27FC236}">
                  <a16:creationId xmlns:a16="http://schemas.microsoft.com/office/drawing/2014/main" id="{21B4824F-7D21-461A-B5E1-92B17B5B9513}"/>
                </a:ext>
              </a:extLst>
            </p:cNvPr>
            <p:cNvGrpSpPr/>
            <p:nvPr/>
          </p:nvGrpSpPr>
          <p:grpSpPr>
            <a:xfrm>
              <a:off x="626572" y="2619483"/>
              <a:ext cx="1545499" cy="1622919"/>
              <a:chOff x="1295400" y="1856509"/>
              <a:chExt cx="1593273" cy="1593273"/>
            </a:xfrm>
          </p:grpSpPr>
          <p:sp>
            <p:nvSpPr>
              <p:cNvPr id="28" name="Oval 27">
                <a:extLst>
                  <a:ext uri="{FF2B5EF4-FFF2-40B4-BE49-F238E27FC236}">
                    <a16:creationId xmlns:a16="http://schemas.microsoft.com/office/drawing/2014/main" id="{34DADFC9-ED0F-47D2-A92B-51A27DAB1D59}"/>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9" name="Oval 28">
                <a:extLst>
                  <a:ext uri="{FF2B5EF4-FFF2-40B4-BE49-F238E27FC236}">
                    <a16:creationId xmlns:a16="http://schemas.microsoft.com/office/drawing/2014/main" id="{C84B1A27-4D43-4655-A9C3-C5985BB51D76}"/>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5" name="Graphic 14" descr="Classroom">
              <a:extLst>
                <a:ext uri="{FF2B5EF4-FFF2-40B4-BE49-F238E27FC236}">
                  <a16:creationId xmlns:a16="http://schemas.microsoft.com/office/drawing/2014/main" id="{7C6C730C-FF32-4AEA-AC53-2897A109C0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8200" y="2887268"/>
              <a:ext cx="1077111" cy="1077112"/>
            </a:xfrm>
            <a:prstGeom prst="rect">
              <a:avLst/>
            </a:prstGeom>
          </p:spPr>
        </p:pic>
      </p:grpSp>
      <p:grpSp>
        <p:nvGrpSpPr>
          <p:cNvPr id="30" name="Group 29">
            <a:extLst>
              <a:ext uri="{FF2B5EF4-FFF2-40B4-BE49-F238E27FC236}">
                <a16:creationId xmlns:a16="http://schemas.microsoft.com/office/drawing/2014/main" id="{A4C49CD8-2EF3-4D0B-86B0-50EE933E28D8}"/>
              </a:ext>
            </a:extLst>
          </p:cNvPr>
          <p:cNvGrpSpPr/>
          <p:nvPr/>
        </p:nvGrpSpPr>
        <p:grpSpPr>
          <a:xfrm>
            <a:off x="5298664" y="2605835"/>
            <a:ext cx="1545499" cy="1622919"/>
            <a:chOff x="4904671" y="2607778"/>
            <a:chExt cx="1545499" cy="1622919"/>
          </a:xfrm>
        </p:grpSpPr>
        <p:grpSp>
          <p:nvGrpSpPr>
            <p:cNvPr id="16" name="Group 15">
              <a:extLst>
                <a:ext uri="{FF2B5EF4-FFF2-40B4-BE49-F238E27FC236}">
                  <a16:creationId xmlns:a16="http://schemas.microsoft.com/office/drawing/2014/main" id="{97CB0C4A-79B2-4FFF-83D7-6C2A6A25319F}"/>
                </a:ext>
              </a:extLst>
            </p:cNvPr>
            <p:cNvGrpSpPr/>
            <p:nvPr/>
          </p:nvGrpSpPr>
          <p:grpSpPr>
            <a:xfrm>
              <a:off x="4904671" y="2607778"/>
              <a:ext cx="1545499" cy="1622919"/>
              <a:chOff x="1295400" y="1856509"/>
              <a:chExt cx="1593273" cy="1593273"/>
            </a:xfrm>
          </p:grpSpPr>
          <p:sp>
            <p:nvSpPr>
              <p:cNvPr id="26" name="Oval 25">
                <a:extLst>
                  <a:ext uri="{FF2B5EF4-FFF2-40B4-BE49-F238E27FC236}">
                    <a16:creationId xmlns:a16="http://schemas.microsoft.com/office/drawing/2014/main" id="{AE3FE057-D852-423E-9468-4DEC607BD92E}"/>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7" name="Oval 26">
                <a:extLst>
                  <a:ext uri="{FF2B5EF4-FFF2-40B4-BE49-F238E27FC236}">
                    <a16:creationId xmlns:a16="http://schemas.microsoft.com/office/drawing/2014/main" id="{5D53DE33-E262-4D5B-BE3C-279EF578E372}"/>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7" name="Graphic 16" descr="Meeting">
              <a:extLst>
                <a:ext uri="{FF2B5EF4-FFF2-40B4-BE49-F238E27FC236}">
                  <a16:creationId xmlns:a16="http://schemas.microsoft.com/office/drawing/2014/main" id="{28DDF71E-9BF7-4BD7-A67E-82937E4A49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7193" y="2879993"/>
              <a:ext cx="1060451" cy="1060453"/>
            </a:xfrm>
            <a:prstGeom prst="rect">
              <a:avLst/>
            </a:prstGeom>
          </p:spPr>
        </p:pic>
      </p:grpSp>
      <p:grpSp>
        <p:nvGrpSpPr>
          <p:cNvPr id="7" name="Group 6">
            <a:extLst>
              <a:ext uri="{FF2B5EF4-FFF2-40B4-BE49-F238E27FC236}">
                <a16:creationId xmlns:a16="http://schemas.microsoft.com/office/drawing/2014/main" id="{182FC545-E381-4A09-9C82-8A874A360A2E}"/>
              </a:ext>
            </a:extLst>
          </p:cNvPr>
          <p:cNvGrpSpPr/>
          <p:nvPr/>
        </p:nvGrpSpPr>
        <p:grpSpPr>
          <a:xfrm>
            <a:off x="3068432" y="2633474"/>
            <a:ext cx="1545499" cy="1622919"/>
            <a:chOff x="2720566" y="2635417"/>
            <a:chExt cx="1545499" cy="1622919"/>
          </a:xfrm>
        </p:grpSpPr>
        <p:grpSp>
          <p:nvGrpSpPr>
            <p:cNvPr id="18" name="Group 17">
              <a:extLst>
                <a:ext uri="{FF2B5EF4-FFF2-40B4-BE49-F238E27FC236}">
                  <a16:creationId xmlns:a16="http://schemas.microsoft.com/office/drawing/2014/main" id="{0FB116C3-F3C3-4FAE-B6F4-162D054E921D}"/>
                </a:ext>
              </a:extLst>
            </p:cNvPr>
            <p:cNvGrpSpPr/>
            <p:nvPr/>
          </p:nvGrpSpPr>
          <p:grpSpPr>
            <a:xfrm>
              <a:off x="2720566" y="2635417"/>
              <a:ext cx="1545499" cy="1622919"/>
              <a:chOff x="1295400" y="1856509"/>
              <a:chExt cx="1593273" cy="1593273"/>
            </a:xfrm>
          </p:grpSpPr>
          <p:sp>
            <p:nvSpPr>
              <p:cNvPr id="24" name="Oval 23">
                <a:extLst>
                  <a:ext uri="{FF2B5EF4-FFF2-40B4-BE49-F238E27FC236}">
                    <a16:creationId xmlns:a16="http://schemas.microsoft.com/office/drawing/2014/main" id="{599E7259-0F59-4202-A217-D17D3F80570E}"/>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5" name="Oval 24">
                <a:extLst>
                  <a:ext uri="{FF2B5EF4-FFF2-40B4-BE49-F238E27FC236}">
                    <a16:creationId xmlns:a16="http://schemas.microsoft.com/office/drawing/2014/main" id="{BB211BFF-243F-4D9A-B331-B02FC8221622}"/>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9" name="Graphic 18" descr="Megaphone">
              <a:extLst>
                <a:ext uri="{FF2B5EF4-FFF2-40B4-BE49-F238E27FC236}">
                  <a16:creationId xmlns:a16="http://schemas.microsoft.com/office/drawing/2014/main" id="{5DEC3901-7CDD-4971-A652-33E058E0CE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953846" y="2887268"/>
              <a:ext cx="1077111" cy="1077112"/>
            </a:xfrm>
            <a:prstGeom prst="rect">
              <a:avLst/>
            </a:prstGeom>
          </p:spPr>
        </p:pic>
      </p:grpSp>
      <p:grpSp>
        <p:nvGrpSpPr>
          <p:cNvPr id="31" name="Group 30">
            <a:extLst>
              <a:ext uri="{FF2B5EF4-FFF2-40B4-BE49-F238E27FC236}">
                <a16:creationId xmlns:a16="http://schemas.microsoft.com/office/drawing/2014/main" id="{F5F988FE-5A17-4209-96B2-17399DFC7AEF}"/>
              </a:ext>
            </a:extLst>
          </p:cNvPr>
          <p:cNvGrpSpPr/>
          <p:nvPr/>
        </p:nvGrpSpPr>
        <p:grpSpPr>
          <a:xfrm>
            <a:off x="7528896" y="2569627"/>
            <a:ext cx="1545499" cy="1622919"/>
            <a:chOff x="7226084" y="2571570"/>
            <a:chExt cx="1545499" cy="1622919"/>
          </a:xfrm>
        </p:grpSpPr>
        <p:grpSp>
          <p:nvGrpSpPr>
            <p:cNvPr id="20" name="Group 19">
              <a:extLst>
                <a:ext uri="{FF2B5EF4-FFF2-40B4-BE49-F238E27FC236}">
                  <a16:creationId xmlns:a16="http://schemas.microsoft.com/office/drawing/2014/main" id="{E3FC7ABA-9131-4632-A804-AE2CC4FE82B1}"/>
                </a:ext>
              </a:extLst>
            </p:cNvPr>
            <p:cNvGrpSpPr/>
            <p:nvPr/>
          </p:nvGrpSpPr>
          <p:grpSpPr>
            <a:xfrm>
              <a:off x="7226084" y="2571570"/>
              <a:ext cx="1545499" cy="1622919"/>
              <a:chOff x="1295400" y="1856509"/>
              <a:chExt cx="1593273" cy="1593273"/>
            </a:xfrm>
            <a:solidFill>
              <a:schemeClr val="tx2">
                <a:lumMod val="60000"/>
                <a:lumOff val="40000"/>
              </a:schemeClr>
            </a:solidFill>
          </p:grpSpPr>
          <p:sp>
            <p:nvSpPr>
              <p:cNvPr id="22" name="Oval 21">
                <a:extLst>
                  <a:ext uri="{FF2B5EF4-FFF2-40B4-BE49-F238E27FC236}">
                    <a16:creationId xmlns:a16="http://schemas.microsoft.com/office/drawing/2014/main" id="{93D3D61A-65EC-49A3-8B83-43CC45BE7C26}"/>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3" name="Oval 22">
                <a:extLst>
                  <a:ext uri="{FF2B5EF4-FFF2-40B4-BE49-F238E27FC236}">
                    <a16:creationId xmlns:a16="http://schemas.microsoft.com/office/drawing/2014/main" id="{27A3C492-0F60-426D-B5DF-3E95272601C1}"/>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21" name="Graphic 20" descr="Circles with arrows">
              <a:extLst>
                <a:ext uri="{FF2B5EF4-FFF2-40B4-BE49-F238E27FC236}">
                  <a16:creationId xmlns:a16="http://schemas.microsoft.com/office/drawing/2014/main" id="{CAA89925-53FD-4B7A-85E2-DB63089723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459364" y="2823421"/>
              <a:ext cx="1077111" cy="1077112"/>
            </a:xfrm>
            <a:prstGeom prst="rect">
              <a:avLst/>
            </a:prstGeom>
          </p:spPr>
        </p:pic>
      </p:grpSp>
      <p:sp>
        <p:nvSpPr>
          <p:cNvPr id="8" name="TextBox 7">
            <a:extLst>
              <a:ext uri="{FF2B5EF4-FFF2-40B4-BE49-F238E27FC236}">
                <a16:creationId xmlns:a16="http://schemas.microsoft.com/office/drawing/2014/main" id="{74628BA2-D939-418E-BB23-4CA62F4A9E31}"/>
              </a:ext>
            </a:extLst>
          </p:cNvPr>
          <p:cNvSpPr txBox="1"/>
          <p:nvPr/>
        </p:nvSpPr>
        <p:spPr>
          <a:xfrm>
            <a:off x="9139698" y="4442271"/>
            <a:ext cx="2835746" cy="129266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Support </a:t>
            </a:r>
            <a:br>
              <a:rPr lang="en-US" sz="2600" b="1">
                <a:latin typeface="Segoe UI Semibold" panose="020B0702040204020203" pitchFamily="34" charset="0"/>
                <a:cs typeface="Segoe UI Semibold" panose="020B0702040204020203" pitchFamily="34" charset="0"/>
              </a:rPr>
            </a:br>
            <a:r>
              <a:rPr lang="en-US" sz="2600" b="1">
                <a:latin typeface="Segoe UI Semibold" panose="020B0702040204020203" pitchFamily="34" charset="0"/>
                <a:cs typeface="Segoe UI Semibold" panose="020B0702040204020203" pitchFamily="34" charset="0"/>
              </a:rPr>
              <a:t>the Implementation</a:t>
            </a:r>
          </a:p>
        </p:txBody>
      </p:sp>
      <p:grpSp>
        <p:nvGrpSpPr>
          <p:cNvPr id="32" name="Group 31">
            <a:extLst>
              <a:ext uri="{FF2B5EF4-FFF2-40B4-BE49-F238E27FC236}">
                <a16:creationId xmlns:a16="http://schemas.microsoft.com/office/drawing/2014/main" id="{7D139ED5-52D4-40F2-9423-8B02379201D4}"/>
              </a:ext>
            </a:extLst>
          </p:cNvPr>
          <p:cNvGrpSpPr/>
          <p:nvPr/>
        </p:nvGrpSpPr>
        <p:grpSpPr>
          <a:xfrm>
            <a:off x="9759126" y="2546954"/>
            <a:ext cx="1545499" cy="1595982"/>
            <a:chOff x="9547498" y="2548897"/>
            <a:chExt cx="1545499" cy="1595982"/>
          </a:xfrm>
        </p:grpSpPr>
        <p:sp>
          <p:nvSpPr>
            <p:cNvPr id="9" name="Oval 8">
              <a:extLst>
                <a:ext uri="{FF2B5EF4-FFF2-40B4-BE49-F238E27FC236}">
                  <a16:creationId xmlns:a16="http://schemas.microsoft.com/office/drawing/2014/main" id="{31A1E142-9213-4DF7-97FE-90179211AD6D}"/>
                </a:ext>
              </a:extLst>
            </p:cNvPr>
            <p:cNvSpPr/>
            <p:nvPr/>
          </p:nvSpPr>
          <p:spPr>
            <a:xfrm>
              <a:off x="9547498" y="2548897"/>
              <a:ext cx="1545499" cy="15959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pic>
          <p:nvPicPr>
            <p:cNvPr id="6" name="Graphic 5" descr="Group">
              <a:extLst>
                <a:ext uri="{FF2B5EF4-FFF2-40B4-BE49-F238E27FC236}">
                  <a16:creationId xmlns:a16="http://schemas.microsoft.com/office/drawing/2014/main" id="{D24074DF-6B21-493C-9713-00AAD22A82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07388" y="2773814"/>
              <a:ext cx="1077111" cy="1077111"/>
            </a:xfrm>
            <a:prstGeom prst="rect">
              <a:avLst/>
            </a:prstGeom>
          </p:spPr>
        </p:pic>
      </p:grpSp>
      <p:sp>
        <p:nvSpPr>
          <p:cNvPr id="4" name="Slide Number Placeholder 3">
            <a:extLst>
              <a:ext uri="{FF2B5EF4-FFF2-40B4-BE49-F238E27FC236}">
                <a16:creationId xmlns:a16="http://schemas.microsoft.com/office/drawing/2014/main" id="{08825F2C-9CCF-4FAD-82B6-71D28FC8EA3F}"/>
              </a:ext>
            </a:extLst>
          </p:cNvPr>
          <p:cNvSpPr>
            <a:spLocks noGrp="1"/>
          </p:cNvSpPr>
          <p:nvPr>
            <p:ph type="sldNum" sz="quarter" idx="12"/>
          </p:nvPr>
        </p:nvSpPr>
        <p:spPr/>
        <p:txBody>
          <a:bodyPr/>
          <a:lstStyle/>
          <a:p>
            <a:fld id="{F9350424-C5F4-4F29-835B-C1B01CA1D5A6}" type="slidenum">
              <a:rPr lang="en-US" smtClean="0"/>
              <a:t>11</a:t>
            </a:fld>
            <a:endParaRPr lang="en-US"/>
          </a:p>
        </p:txBody>
      </p:sp>
    </p:spTree>
    <p:extLst>
      <p:ext uri="{BB962C8B-B14F-4D97-AF65-F5344CB8AC3E}">
        <p14:creationId xmlns:p14="http://schemas.microsoft.com/office/powerpoint/2010/main" val="3301388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D5E6-1A91-489A-AC9E-133273330E9E}"/>
              </a:ext>
            </a:extLst>
          </p:cNvPr>
          <p:cNvSpPr>
            <a:spLocks noGrp="1"/>
          </p:cNvSpPr>
          <p:nvPr>
            <p:ph type="title"/>
          </p:nvPr>
        </p:nvSpPr>
        <p:spPr/>
        <p:txBody>
          <a:bodyPr/>
          <a:lstStyle/>
          <a:p>
            <a:r>
              <a:rPr lang="en-US"/>
              <a:t>Introduction to Freight Planning</a:t>
            </a:r>
          </a:p>
        </p:txBody>
      </p:sp>
      <p:sp>
        <p:nvSpPr>
          <p:cNvPr id="4" name="Slide Number Placeholder 3">
            <a:extLst>
              <a:ext uri="{FF2B5EF4-FFF2-40B4-BE49-F238E27FC236}">
                <a16:creationId xmlns:a16="http://schemas.microsoft.com/office/drawing/2014/main" id="{62C7AF58-1762-4EEB-A397-7D88D92EC7A4}"/>
              </a:ext>
            </a:extLst>
          </p:cNvPr>
          <p:cNvSpPr>
            <a:spLocks noGrp="1"/>
          </p:cNvSpPr>
          <p:nvPr>
            <p:ph type="sldNum" sz="quarter" idx="12"/>
          </p:nvPr>
        </p:nvSpPr>
        <p:spPr/>
        <p:txBody>
          <a:bodyPr/>
          <a:lstStyle/>
          <a:p>
            <a:fld id="{F9350424-C5F4-4F29-835B-C1B01CA1D5A6}" type="slidenum">
              <a:rPr lang="en-US" smtClean="0"/>
              <a:t>12</a:t>
            </a:fld>
            <a:endParaRPr lang="en-US"/>
          </a:p>
        </p:txBody>
      </p:sp>
    </p:spTree>
    <p:extLst>
      <p:ext uri="{BB962C8B-B14F-4D97-AF65-F5344CB8AC3E}">
        <p14:creationId xmlns:p14="http://schemas.microsoft.com/office/powerpoint/2010/main" val="181519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24CE-93EE-924C-A49E-78E8ABB862D8}"/>
              </a:ext>
            </a:extLst>
          </p:cNvPr>
          <p:cNvSpPr>
            <a:spLocks noGrp="1"/>
          </p:cNvSpPr>
          <p:nvPr>
            <p:ph type="title"/>
          </p:nvPr>
        </p:nvSpPr>
        <p:spPr/>
        <p:txBody>
          <a:bodyPr/>
          <a:lstStyle/>
          <a:p>
            <a:r>
              <a:rPr lang="en-US"/>
              <a:t>Freight Planning in the United States</a:t>
            </a:r>
          </a:p>
        </p:txBody>
      </p:sp>
      <p:pic>
        <p:nvPicPr>
          <p:cNvPr id="1026" name="Picture 2">
            <a:extLst>
              <a:ext uri="{FF2B5EF4-FFF2-40B4-BE49-F238E27FC236}">
                <a16:creationId xmlns:a16="http://schemas.microsoft.com/office/drawing/2014/main" id="{DF6A0E73-5C2A-C34E-98A5-60AB073ED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741487"/>
            <a:ext cx="672522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AE36036-7D49-0943-B60D-3FDF4BEA2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374" y="1390650"/>
            <a:ext cx="3517652" cy="4035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070BC5-14A6-734A-8E7A-31B6F27BA7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200" y="2716213"/>
            <a:ext cx="3249985" cy="3502025"/>
          </a:xfrm>
          <a:prstGeom prst="rect">
            <a:avLst/>
          </a:prstGeom>
          <a:noFill/>
          <a:effectLst>
            <a:outerShdw blurRad="50800" dist="50800" dir="5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CB3321F-A863-4AE8-8A7C-E4A47D2C1CCB}"/>
              </a:ext>
            </a:extLst>
          </p:cNvPr>
          <p:cNvSpPr>
            <a:spLocks noGrp="1"/>
          </p:cNvSpPr>
          <p:nvPr>
            <p:ph type="sldNum" sz="quarter" idx="12"/>
          </p:nvPr>
        </p:nvSpPr>
        <p:spPr/>
        <p:txBody>
          <a:bodyPr/>
          <a:lstStyle/>
          <a:p>
            <a:fld id="{F9350424-C5F4-4F29-835B-C1B01CA1D5A6}" type="slidenum">
              <a:rPr lang="en-US" smtClean="0"/>
              <a:t>13</a:t>
            </a:fld>
            <a:endParaRPr lang="en-US"/>
          </a:p>
        </p:txBody>
      </p:sp>
    </p:spTree>
    <p:extLst>
      <p:ext uri="{BB962C8B-B14F-4D97-AF65-F5344CB8AC3E}">
        <p14:creationId xmlns:p14="http://schemas.microsoft.com/office/powerpoint/2010/main" val="3308440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3C64-5A5E-E249-B3EB-C72BE4139325}"/>
              </a:ext>
            </a:extLst>
          </p:cNvPr>
          <p:cNvSpPr>
            <a:spLocks noGrp="1"/>
          </p:cNvSpPr>
          <p:nvPr>
            <p:ph type="title"/>
          </p:nvPr>
        </p:nvSpPr>
        <p:spPr/>
        <p:txBody>
          <a:bodyPr/>
          <a:lstStyle/>
          <a:p>
            <a:r>
              <a:rPr lang="en-US"/>
              <a:t>Freight Planning</a:t>
            </a:r>
          </a:p>
        </p:txBody>
      </p:sp>
      <p:pic>
        <p:nvPicPr>
          <p:cNvPr id="5" name="Content Placeholder 4" descr="A close up of a map&#10;&#10;Description automatically generated">
            <a:extLst>
              <a:ext uri="{FF2B5EF4-FFF2-40B4-BE49-F238E27FC236}">
                <a16:creationId xmlns:a16="http://schemas.microsoft.com/office/drawing/2014/main" id="{3A27B8B4-188B-453B-8593-0D432A9346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5787" y="1386784"/>
            <a:ext cx="9940425" cy="4917197"/>
          </a:xfrm>
          <a:ln>
            <a:solidFill>
              <a:schemeClr val="accent1"/>
            </a:solidFill>
          </a:ln>
        </p:spPr>
      </p:pic>
      <p:sp>
        <p:nvSpPr>
          <p:cNvPr id="6" name="TextBox 5">
            <a:extLst>
              <a:ext uri="{FF2B5EF4-FFF2-40B4-BE49-F238E27FC236}">
                <a16:creationId xmlns:a16="http://schemas.microsoft.com/office/drawing/2014/main" id="{C748401B-A84F-4034-9CA8-BC97D5AC3239}"/>
              </a:ext>
            </a:extLst>
          </p:cNvPr>
          <p:cNvSpPr txBox="1"/>
          <p:nvPr/>
        </p:nvSpPr>
        <p:spPr>
          <a:xfrm>
            <a:off x="1125787" y="5934649"/>
            <a:ext cx="2385391" cy="369332"/>
          </a:xfrm>
          <a:prstGeom prst="rect">
            <a:avLst/>
          </a:prstGeom>
          <a:noFill/>
        </p:spPr>
        <p:txBody>
          <a:bodyPr wrap="square" rtlCol="0">
            <a:spAutoFit/>
          </a:bodyPr>
          <a:lstStyle/>
          <a:p>
            <a:r>
              <a:rPr lang="en-US">
                <a:latin typeface="Segoe UI Semilight" panose="020B0402040204020203" pitchFamily="34" charset="0"/>
                <a:cs typeface="Segoe UI Semilight" panose="020B0402040204020203" pitchFamily="34" charset="0"/>
              </a:rPr>
              <a:t>FHWA, Megaregions</a:t>
            </a:r>
          </a:p>
        </p:txBody>
      </p:sp>
      <p:sp>
        <p:nvSpPr>
          <p:cNvPr id="3" name="Slide Number Placeholder 2">
            <a:extLst>
              <a:ext uri="{FF2B5EF4-FFF2-40B4-BE49-F238E27FC236}">
                <a16:creationId xmlns:a16="http://schemas.microsoft.com/office/drawing/2014/main" id="{E6468011-F33C-4C50-96CB-CB9C48DB2775}"/>
              </a:ext>
            </a:extLst>
          </p:cNvPr>
          <p:cNvSpPr>
            <a:spLocks noGrp="1"/>
          </p:cNvSpPr>
          <p:nvPr>
            <p:ph type="sldNum" sz="quarter" idx="12"/>
          </p:nvPr>
        </p:nvSpPr>
        <p:spPr/>
        <p:txBody>
          <a:bodyPr/>
          <a:lstStyle/>
          <a:p>
            <a:fld id="{F9350424-C5F4-4F29-835B-C1B01CA1D5A6}" type="slidenum">
              <a:rPr lang="en-US" smtClean="0"/>
              <a:t>14</a:t>
            </a:fld>
            <a:endParaRPr lang="en-US"/>
          </a:p>
        </p:txBody>
      </p:sp>
    </p:spTree>
    <p:extLst>
      <p:ext uri="{BB962C8B-B14F-4D97-AF65-F5344CB8AC3E}">
        <p14:creationId xmlns:p14="http://schemas.microsoft.com/office/powerpoint/2010/main" val="1957519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3E2E-0488-474B-8795-DC8A4464AFB0}"/>
              </a:ext>
            </a:extLst>
          </p:cNvPr>
          <p:cNvSpPr>
            <a:spLocks noGrp="1"/>
          </p:cNvSpPr>
          <p:nvPr>
            <p:ph type="title"/>
          </p:nvPr>
        </p:nvSpPr>
        <p:spPr/>
        <p:txBody>
          <a:bodyPr/>
          <a:lstStyle/>
          <a:p>
            <a:r>
              <a:rPr lang="en-US"/>
              <a:t>Freight Planning in South Carolina</a:t>
            </a:r>
          </a:p>
        </p:txBody>
      </p:sp>
      <p:pic>
        <p:nvPicPr>
          <p:cNvPr id="4" name="Picture 3">
            <a:extLst>
              <a:ext uri="{FF2B5EF4-FFF2-40B4-BE49-F238E27FC236}">
                <a16:creationId xmlns:a16="http://schemas.microsoft.com/office/drawing/2014/main" id="{D0A9A43F-0A42-454A-B7C3-E547D1228D1A}"/>
              </a:ext>
            </a:extLst>
          </p:cNvPr>
          <p:cNvPicPr>
            <a:picLocks noChangeAspect="1"/>
          </p:cNvPicPr>
          <p:nvPr/>
        </p:nvPicPr>
        <p:blipFill>
          <a:blip r:embed="rId3"/>
          <a:stretch>
            <a:fillRect/>
          </a:stretch>
        </p:blipFill>
        <p:spPr>
          <a:xfrm>
            <a:off x="723531" y="1670807"/>
            <a:ext cx="2880301" cy="3705136"/>
          </a:xfrm>
          <a:prstGeom prst="rect">
            <a:avLst/>
          </a:prstGeom>
          <a:ln>
            <a:solidFill>
              <a:schemeClr val="accent1"/>
            </a:solidFill>
          </a:ln>
          <a:effectLst>
            <a:outerShdw blurRad="50800" dist="50800" dir="5400000" algn="ctr" rotWithShape="0">
              <a:srgbClr val="000000">
                <a:alpha val="70000"/>
              </a:srgbClr>
            </a:outerShdw>
          </a:effectLst>
        </p:spPr>
      </p:pic>
      <p:pic>
        <p:nvPicPr>
          <p:cNvPr id="5" name="Picture 4">
            <a:extLst>
              <a:ext uri="{FF2B5EF4-FFF2-40B4-BE49-F238E27FC236}">
                <a16:creationId xmlns:a16="http://schemas.microsoft.com/office/drawing/2014/main" id="{3F948D48-7ED6-4D66-A532-9A06A6B3A7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15173" y="1670807"/>
            <a:ext cx="2871878" cy="3708942"/>
          </a:xfrm>
          <a:prstGeom prst="rect">
            <a:avLst/>
          </a:prstGeom>
          <a:ln>
            <a:solidFill>
              <a:schemeClr val="accent1"/>
            </a:solidFill>
          </a:ln>
          <a:effectLst>
            <a:outerShdw blurRad="50800" dist="50800" dir="5400000" algn="ctr" rotWithShape="0">
              <a:srgbClr val="000000">
                <a:alpha val="70000"/>
              </a:srgbClr>
            </a:outerShdw>
          </a:effectLst>
        </p:spPr>
      </p:pic>
      <p:pic>
        <p:nvPicPr>
          <p:cNvPr id="6" name="Picture 5">
            <a:extLst>
              <a:ext uri="{FF2B5EF4-FFF2-40B4-BE49-F238E27FC236}">
                <a16:creationId xmlns:a16="http://schemas.microsoft.com/office/drawing/2014/main" id="{9D82E828-665D-4D51-885A-A55AEACF4F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81744" y="1681811"/>
            <a:ext cx="2834891" cy="3683127"/>
          </a:xfrm>
          <a:prstGeom prst="rect">
            <a:avLst/>
          </a:prstGeom>
          <a:ln>
            <a:solidFill>
              <a:schemeClr val="accent1"/>
            </a:solidFill>
          </a:ln>
          <a:effectLst>
            <a:outerShdw blurRad="50800" dist="50800" dir="5400000" algn="ctr" rotWithShape="0">
              <a:srgbClr val="000000">
                <a:alpha val="70000"/>
              </a:srgbClr>
            </a:outerShdw>
          </a:effectLst>
        </p:spPr>
      </p:pic>
      <p:sp>
        <p:nvSpPr>
          <p:cNvPr id="7" name="Rectangle 6">
            <a:extLst>
              <a:ext uri="{FF2B5EF4-FFF2-40B4-BE49-F238E27FC236}">
                <a16:creationId xmlns:a16="http://schemas.microsoft.com/office/drawing/2014/main" id="{DF56D9FE-5E11-4DA0-B5EF-112F74DC1952}"/>
              </a:ext>
            </a:extLst>
          </p:cNvPr>
          <p:cNvSpPr/>
          <p:nvPr/>
        </p:nvSpPr>
        <p:spPr>
          <a:xfrm>
            <a:off x="723530" y="5404481"/>
            <a:ext cx="2880301" cy="646331"/>
          </a:xfrm>
          <a:prstGeom prst="rect">
            <a:avLst/>
          </a:prstGeom>
        </p:spPr>
        <p:txBody>
          <a:bodyPr wrap="square">
            <a:spAutoFit/>
          </a:bodyPr>
          <a:lstStyle/>
          <a:p>
            <a:r>
              <a:rPr lang="en-US">
                <a:latin typeface="Segoe UI Semilight" panose="020B0402040204020203" pitchFamily="34" charset="0"/>
                <a:cs typeface="Segoe UI Semilight" panose="020B0402040204020203" pitchFamily="34" charset="0"/>
              </a:rPr>
              <a:t>South Carolina Statewide Freight Plan</a:t>
            </a:r>
          </a:p>
        </p:txBody>
      </p:sp>
      <p:sp>
        <p:nvSpPr>
          <p:cNvPr id="8" name="Rectangle 7">
            <a:extLst>
              <a:ext uri="{FF2B5EF4-FFF2-40B4-BE49-F238E27FC236}">
                <a16:creationId xmlns:a16="http://schemas.microsoft.com/office/drawing/2014/main" id="{550A6301-EE39-4271-B6BA-18C72B33AB42}"/>
              </a:ext>
            </a:extLst>
          </p:cNvPr>
          <p:cNvSpPr/>
          <p:nvPr/>
        </p:nvSpPr>
        <p:spPr>
          <a:xfrm>
            <a:off x="4710962" y="5404482"/>
            <a:ext cx="2880301" cy="646331"/>
          </a:xfrm>
          <a:prstGeom prst="rect">
            <a:avLst/>
          </a:prstGeom>
        </p:spPr>
        <p:txBody>
          <a:bodyPr wrap="square">
            <a:spAutoFit/>
          </a:bodyPr>
          <a:lstStyle/>
          <a:p>
            <a:r>
              <a:rPr lang="en-US">
                <a:latin typeface="Segoe UI Semilight" panose="020B0402040204020203" pitchFamily="34" charset="0"/>
                <a:cs typeface="Segoe UI Semilight" panose="020B0402040204020203" pitchFamily="34" charset="0"/>
              </a:rPr>
              <a:t>Central Midlands Regional Freight Mobility Plan</a:t>
            </a:r>
          </a:p>
        </p:txBody>
      </p:sp>
      <p:sp>
        <p:nvSpPr>
          <p:cNvPr id="9" name="Rectangle 8">
            <a:extLst>
              <a:ext uri="{FF2B5EF4-FFF2-40B4-BE49-F238E27FC236}">
                <a16:creationId xmlns:a16="http://schemas.microsoft.com/office/drawing/2014/main" id="{155171FC-C64C-4259-81BE-B9A99FBF508F}"/>
              </a:ext>
            </a:extLst>
          </p:cNvPr>
          <p:cNvSpPr/>
          <p:nvPr/>
        </p:nvSpPr>
        <p:spPr>
          <a:xfrm>
            <a:off x="8534936" y="5462838"/>
            <a:ext cx="3250664" cy="646331"/>
          </a:xfrm>
          <a:prstGeom prst="rect">
            <a:avLst/>
          </a:prstGeom>
        </p:spPr>
        <p:txBody>
          <a:bodyPr wrap="square">
            <a:spAutoFit/>
          </a:bodyPr>
          <a:lstStyle/>
          <a:p>
            <a:r>
              <a:rPr lang="en-US">
                <a:latin typeface="Segoe UI Semilight" panose="020B0402040204020203" pitchFamily="34" charset="0"/>
                <a:cs typeface="Segoe UI Semilight" panose="020B0402040204020203" pitchFamily="34" charset="0"/>
              </a:rPr>
              <a:t>Greater Charlotte Regional Freight Mobility Plan</a:t>
            </a:r>
          </a:p>
        </p:txBody>
      </p:sp>
      <p:sp>
        <p:nvSpPr>
          <p:cNvPr id="3" name="Slide Number Placeholder 2">
            <a:extLst>
              <a:ext uri="{FF2B5EF4-FFF2-40B4-BE49-F238E27FC236}">
                <a16:creationId xmlns:a16="http://schemas.microsoft.com/office/drawing/2014/main" id="{C7F55B7D-D8B2-45EE-8995-749AB35865F9}"/>
              </a:ext>
            </a:extLst>
          </p:cNvPr>
          <p:cNvSpPr>
            <a:spLocks noGrp="1"/>
          </p:cNvSpPr>
          <p:nvPr>
            <p:ph type="sldNum" sz="quarter" idx="12"/>
          </p:nvPr>
        </p:nvSpPr>
        <p:spPr/>
        <p:txBody>
          <a:bodyPr/>
          <a:lstStyle/>
          <a:p>
            <a:fld id="{F9350424-C5F4-4F29-835B-C1B01CA1D5A6}" type="slidenum">
              <a:rPr lang="en-US" smtClean="0"/>
              <a:t>15</a:t>
            </a:fld>
            <a:endParaRPr lang="en-US"/>
          </a:p>
        </p:txBody>
      </p:sp>
    </p:spTree>
    <p:extLst>
      <p:ext uri="{BB962C8B-B14F-4D97-AF65-F5344CB8AC3E}">
        <p14:creationId xmlns:p14="http://schemas.microsoft.com/office/powerpoint/2010/main" val="3019484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157-CA47-41CA-AA51-B65C10A2ED0A}"/>
              </a:ext>
            </a:extLst>
          </p:cNvPr>
          <p:cNvSpPr>
            <a:spLocks noGrp="1"/>
          </p:cNvSpPr>
          <p:nvPr>
            <p:ph type="title"/>
          </p:nvPr>
        </p:nvSpPr>
        <p:spPr/>
        <p:txBody>
          <a:bodyPr/>
          <a:lstStyle/>
          <a:p>
            <a:r>
              <a:rPr lang="en-US"/>
              <a:t>What is in Store for Our Region?</a:t>
            </a:r>
          </a:p>
        </p:txBody>
      </p:sp>
      <p:sp>
        <p:nvSpPr>
          <p:cNvPr id="4" name="Slide Number Placeholder 3">
            <a:extLst>
              <a:ext uri="{FF2B5EF4-FFF2-40B4-BE49-F238E27FC236}">
                <a16:creationId xmlns:a16="http://schemas.microsoft.com/office/drawing/2014/main" id="{98860DF5-B7F4-4CDE-A9D6-336DDBB2424C}"/>
              </a:ext>
            </a:extLst>
          </p:cNvPr>
          <p:cNvSpPr>
            <a:spLocks noGrp="1"/>
          </p:cNvSpPr>
          <p:nvPr>
            <p:ph type="sldNum" sz="quarter" idx="12"/>
          </p:nvPr>
        </p:nvSpPr>
        <p:spPr/>
        <p:txBody>
          <a:bodyPr/>
          <a:lstStyle/>
          <a:p>
            <a:fld id="{F9350424-C5F4-4F29-835B-C1B01CA1D5A6}" type="slidenum">
              <a:rPr lang="en-US" smtClean="0"/>
              <a:t>16</a:t>
            </a:fld>
            <a:endParaRPr lang="en-US"/>
          </a:p>
        </p:txBody>
      </p:sp>
    </p:spTree>
    <p:extLst>
      <p:ext uri="{BB962C8B-B14F-4D97-AF65-F5344CB8AC3E}">
        <p14:creationId xmlns:p14="http://schemas.microsoft.com/office/powerpoint/2010/main" val="1040554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02D4-331A-E046-825C-38CA50CF1498}"/>
              </a:ext>
            </a:extLst>
          </p:cNvPr>
          <p:cNvSpPr>
            <a:spLocks noGrp="1"/>
          </p:cNvSpPr>
          <p:nvPr>
            <p:ph type="title"/>
          </p:nvPr>
        </p:nvSpPr>
        <p:spPr/>
        <p:txBody>
          <a:bodyPr/>
          <a:lstStyle/>
          <a:p>
            <a:r>
              <a:rPr lang="en-US"/>
              <a:t>Freight Plan Work Products</a:t>
            </a:r>
          </a:p>
        </p:txBody>
      </p:sp>
      <p:pic>
        <p:nvPicPr>
          <p:cNvPr id="5" name="Picture 4">
            <a:extLst>
              <a:ext uri="{FF2B5EF4-FFF2-40B4-BE49-F238E27FC236}">
                <a16:creationId xmlns:a16="http://schemas.microsoft.com/office/drawing/2014/main" id="{CF872BAD-CE86-4ADB-AF21-D451B009B8D6}"/>
              </a:ext>
            </a:extLst>
          </p:cNvPr>
          <p:cNvPicPr>
            <a:picLocks noChangeAspect="1"/>
          </p:cNvPicPr>
          <p:nvPr/>
        </p:nvPicPr>
        <p:blipFill>
          <a:blip r:embed="rId3"/>
          <a:stretch>
            <a:fillRect/>
          </a:stretch>
        </p:blipFill>
        <p:spPr>
          <a:xfrm>
            <a:off x="2833126" y="1361662"/>
            <a:ext cx="6525747" cy="5032376"/>
          </a:xfrm>
          <a:prstGeom prst="rect">
            <a:avLst/>
          </a:prstGeom>
          <a:ln>
            <a:solidFill>
              <a:schemeClr val="accent1"/>
            </a:solidFill>
          </a:ln>
        </p:spPr>
      </p:pic>
      <p:sp>
        <p:nvSpPr>
          <p:cNvPr id="8" name="TextBox 7">
            <a:extLst>
              <a:ext uri="{FF2B5EF4-FFF2-40B4-BE49-F238E27FC236}">
                <a16:creationId xmlns:a16="http://schemas.microsoft.com/office/drawing/2014/main" id="{7E2C35C4-4FFE-4050-81D6-C798FFF15E42}"/>
              </a:ext>
            </a:extLst>
          </p:cNvPr>
          <p:cNvSpPr txBox="1"/>
          <p:nvPr/>
        </p:nvSpPr>
        <p:spPr>
          <a:xfrm>
            <a:off x="9464319" y="5274063"/>
            <a:ext cx="2385391" cy="923330"/>
          </a:xfrm>
          <a:prstGeom prst="rect">
            <a:avLst/>
          </a:prstGeom>
          <a:noFill/>
        </p:spPr>
        <p:txBody>
          <a:bodyPr wrap="square" rtlCol="0">
            <a:spAutoFit/>
          </a:bodyPr>
          <a:lstStyle/>
          <a:p>
            <a:r>
              <a:rPr lang="en-US">
                <a:latin typeface="Segoe UI Semilight" panose="020B0402040204020203" pitchFamily="34" charset="0"/>
                <a:cs typeface="Segoe UI Semilight" panose="020B0402040204020203" pitchFamily="34" charset="0"/>
              </a:rPr>
              <a:t>Appalachian Regional Freight Mobility Plan Study Area</a:t>
            </a:r>
          </a:p>
        </p:txBody>
      </p:sp>
      <p:sp>
        <p:nvSpPr>
          <p:cNvPr id="3" name="Slide Number Placeholder 2">
            <a:extLst>
              <a:ext uri="{FF2B5EF4-FFF2-40B4-BE49-F238E27FC236}">
                <a16:creationId xmlns:a16="http://schemas.microsoft.com/office/drawing/2014/main" id="{D6D673B2-8136-449E-9579-7F4E768F9398}"/>
              </a:ext>
            </a:extLst>
          </p:cNvPr>
          <p:cNvSpPr>
            <a:spLocks noGrp="1"/>
          </p:cNvSpPr>
          <p:nvPr>
            <p:ph type="sldNum" sz="quarter" idx="12"/>
          </p:nvPr>
        </p:nvSpPr>
        <p:spPr/>
        <p:txBody>
          <a:bodyPr/>
          <a:lstStyle/>
          <a:p>
            <a:fld id="{F9350424-C5F4-4F29-835B-C1B01CA1D5A6}" type="slidenum">
              <a:rPr lang="en-US" smtClean="0"/>
              <a:t>17</a:t>
            </a:fld>
            <a:endParaRPr lang="en-US"/>
          </a:p>
        </p:txBody>
      </p:sp>
    </p:spTree>
    <p:extLst>
      <p:ext uri="{BB962C8B-B14F-4D97-AF65-F5344CB8AC3E}">
        <p14:creationId xmlns:p14="http://schemas.microsoft.com/office/powerpoint/2010/main" val="190414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0FA1-0A21-8F47-8804-792FC5FFD5F8}"/>
              </a:ext>
            </a:extLst>
          </p:cNvPr>
          <p:cNvSpPr>
            <a:spLocks noGrp="1"/>
          </p:cNvSpPr>
          <p:nvPr>
            <p:ph type="title"/>
          </p:nvPr>
        </p:nvSpPr>
        <p:spPr>
          <a:xfrm>
            <a:off x="232959" y="106708"/>
            <a:ext cx="10515600" cy="1325563"/>
          </a:xfrm>
        </p:spPr>
        <p:txBody>
          <a:bodyPr/>
          <a:lstStyle/>
          <a:p>
            <a:r>
              <a:rPr lang="en-US"/>
              <a:t>Freight Plan Work Products</a:t>
            </a:r>
          </a:p>
        </p:txBody>
      </p:sp>
      <p:sp>
        <p:nvSpPr>
          <p:cNvPr id="8" name="TextBox 7">
            <a:extLst>
              <a:ext uri="{FF2B5EF4-FFF2-40B4-BE49-F238E27FC236}">
                <a16:creationId xmlns:a16="http://schemas.microsoft.com/office/drawing/2014/main" id="{E62AD742-5C24-4AB2-BA86-E87589F2FEA6}"/>
              </a:ext>
            </a:extLst>
          </p:cNvPr>
          <p:cNvSpPr txBox="1"/>
          <p:nvPr/>
        </p:nvSpPr>
        <p:spPr>
          <a:xfrm>
            <a:off x="2538220" y="1893153"/>
            <a:ext cx="3466340" cy="4339650"/>
          </a:xfrm>
          <a:prstGeom prst="rect">
            <a:avLst/>
          </a:prstGeom>
          <a:noFill/>
        </p:spPr>
        <p:txBody>
          <a:bodyPr wrap="square" rtlCol="0">
            <a:spAutoFit/>
          </a:bodyPr>
          <a:lstStyle/>
          <a:p>
            <a:r>
              <a:rPr lang="en-US" sz="3400" b="1">
                <a:latin typeface="Segoe UI Semilight" panose="020B0402040204020203" pitchFamily="34" charset="0"/>
                <a:cs typeface="Segoe UI Semilight" panose="020B0402040204020203" pitchFamily="34" charset="0"/>
              </a:rPr>
              <a:t>Projects:</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Roadway &amp; Rail Capacity</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Bridges</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Intermodal Connectors</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Truck Parking</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Traffic Operations</a:t>
            </a:r>
          </a:p>
          <a:p>
            <a:pPr marL="457200" indent="-457200">
              <a:buFont typeface="Arial" panose="020B0604020202020204" pitchFamily="34" charset="0"/>
              <a:buChar char="•"/>
            </a:pPr>
            <a:endParaRPr lang="en-US" sz="2800">
              <a:latin typeface="Segoe UI Semilight" panose="020B0402040204020203" pitchFamily="34" charset="0"/>
              <a:cs typeface="Segoe UI Semilight" panose="020B0402040204020203" pitchFamily="34" charset="0"/>
            </a:endParaRPr>
          </a:p>
          <a:p>
            <a:endParaRPr lang="en-US">
              <a:latin typeface="Segoe UI Semilight" panose="020B0402040204020203"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BB983263-6A45-44D9-82E3-3C2642B3CAE3}"/>
              </a:ext>
            </a:extLst>
          </p:cNvPr>
          <p:cNvSpPr txBox="1"/>
          <p:nvPr/>
        </p:nvSpPr>
        <p:spPr>
          <a:xfrm>
            <a:off x="7960005" y="1893153"/>
            <a:ext cx="3821411" cy="4770537"/>
          </a:xfrm>
          <a:prstGeom prst="rect">
            <a:avLst/>
          </a:prstGeom>
          <a:noFill/>
        </p:spPr>
        <p:txBody>
          <a:bodyPr wrap="square" rtlCol="0">
            <a:spAutoFit/>
          </a:bodyPr>
          <a:lstStyle/>
          <a:p>
            <a:r>
              <a:rPr lang="en-US" sz="3400" b="1">
                <a:latin typeface="Segoe UI Semilight" panose="020B0402040204020203" pitchFamily="34" charset="0"/>
                <a:cs typeface="Segoe UI Semilight" panose="020B0402040204020203" pitchFamily="34" charset="0"/>
              </a:rPr>
              <a:t>Policies: </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Roadway Design Guidelines</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Educational Partnerships</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Land Use Recommendations</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Economic Development</a:t>
            </a:r>
          </a:p>
          <a:p>
            <a:pPr marL="457200"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Funding Programs</a:t>
            </a:r>
          </a:p>
          <a:p>
            <a:endParaRPr lang="en-US">
              <a:latin typeface="Segoe UI Semilight" panose="020B0402040204020203" pitchFamily="34" charset="0"/>
              <a:cs typeface="Segoe UI Semilight" panose="020B0402040204020203" pitchFamily="34" charset="0"/>
            </a:endParaRPr>
          </a:p>
        </p:txBody>
      </p:sp>
      <p:sp>
        <p:nvSpPr>
          <p:cNvPr id="14" name="Oval 13">
            <a:extLst>
              <a:ext uri="{FF2B5EF4-FFF2-40B4-BE49-F238E27FC236}">
                <a16:creationId xmlns:a16="http://schemas.microsoft.com/office/drawing/2014/main" id="{6D02B429-F67F-4C3A-B751-A197EC76ABAA}"/>
              </a:ext>
            </a:extLst>
          </p:cNvPr>
          <p:cNvSpPr/>
          <p:nvPr/>
        </p:nvSpPr>
        <p:spPr>
          <a:xfrm>
            <a:off x="387903" y="1772819"/>
            <a:ext cx="1859305" cy="181754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Traffic cone">
            <a:extLst>
              <a:ext uri="{FF2B5EF4-FFF2-40B4-BE49-F238E27FC236}">
                <a16:creationId xmlns:a16="http://schemas.microsoft.com/office/drawing/2014/main" id="{32A2FA0B-98AF-4C94-B62F-F25A00B5C3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621" y="2024588"/>
            <a:ext cx="1283883" cy="1283883"/>
          </a:xfrm>
          <a:prstGeom prst="rect">
            <a:avLst/>
          </a:prstGeom>
        </p:spPr>
      </p:pic>
      <p:sp>
        <p:nvSpPr>
          <p:cNvPr id="17" name="Oval 16">
            <a:extLst>
              <a:ext uri="{FF2B5EF4-FFF2-40B4-BE49-F238E27FC236}">
                <a16:creationId xmlns:a16="http://schemas.microsoft.com/office/drawing/2014/main" id="{DBE228A5-DD54-4BB8-8E21-23FEEA41CFDC}"/>
              </a:ext>
            </a:extLst>
          </p:cNvPr>
          <p:cNvSpPr/>
          <p:nvPr/>
        </p:nvSpPr>
        <p:spPr>
          <a:xfrm>
            <a:off x="5843549" y="1752028"/>
            <a:ext cx="1859304" cy="1885127"/>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Gavel">
            <a:extLst>
              <a:ext uri="{FF2B5EF4-FFF2-40B4-BE49-F238E27FC236}">
                <a16:creationId xmlns:a16="http://schemas.microsoft.com/office/drawing/2014/main" id="{2BAAEA95-8FFB-4BD1-9EB9-782DE30718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1808" y="2005686"/>
            <a:ext cx="1302785" cy="1302785"/>
          </a:xfrm>
          <a:prstGeom prst="rect">
            <a:avLst/>
          </a:prstGeom>
        </p:spPr>
      </p:pic>
      <p:sp>
        <p:nvSpPr>
          <p:cNvPr id="3" name="Slide Number Placeholder 2">
            <a:extLst>
              <a:ext uri="{FF2B5EF4-FFF2-40B4-BE49-F238E27FC236}">
                <a16:creationId xmlns:a16="http://schemas.microsoft.com/office/drawing/2014/main" id="{60129174-7D04-4BEC-9E89-00A91FD92A7A}"/>
              </a:ext>
            </a:extLst>
          </p:cNvPr>
          <p:cNvSpPr>
            <a:spLocks noGrp="1"/>
          </p:cNvSpPr>
          <p:nvPr>
            <p:ph type="sldNum" sz="quarter" idx="12"/>
          </p:nvPr>
        </p:nvSpPr>
        <p:spPr/>
        <p:txBody>
          <a:bodyPr/>
          <a:lstStyle/>
          <a:p>
            <a:fld id="{F9350424-C5F4-4F29-835B-C1B01CA1D5A6}" type="slidenum">
              <a:rPr lang="en-US" smtClean="0"/>
              <a:t>18</a:t>
            </a:fld>
            <a:endParaRPr lang="en-US"/>
          </a:p>
        </p:txBody>
      </p:sp>
    </p:spTree>
    <p:extLst>
      <p:ext uri="{BB962C8B-B14F-4D97-AF65-F5344CB8AC3E}">
        <p14:creationId xmlns:p14="http://schemas.microsoft.com/office/powerpoint/2010/main" val="1798934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C88E-7CE6-443F-8CBD-1194F2F3E959}"/>
              </a:ext>
            </a:extLst>
          </p:cNvPr>
          <p:cNvSpPr>
            <a:spLocks noGrp="1"/>
          </p:cNvSpPr>
          <p:nvPr>
            <p:ph type="title"/>
          </p:nvPr>
        </p:nvSpPr>
        <p:spPr/>
        <p:txBody>
          <a:bodyPr/>
          <a:lstStyle/>
          <a:p>
            <a:r>
              <a:rPr lang="en-US"/>
              <a:t>Freight Plan Work Products</a:t>
            </a:r>
          </a:p>
        </p:txBody>
      </p:sp>
      <p:sp>
        <p:nvSpPr>
          <p:cNvPr id="3" name="Content Placeholder 2">
            <a:extLst>
              <a:ext uri="{FF2B5EF4-FFF2-40B4-BE49-F238E27FC236}">
                <a16:creationId xmlns:a16="http://schemas.microsoft.com/office/drawing/2014/main" id="{0BE59DEF-A49A-4522-8579-85FD23AD763E}"/>
              </a:ext>
            </a:extLst>
          </p:cNvPr>
          <p:cNvSpPr>
            <a:spLocks noGrp="1"/>
          </p:cNvSpPr>
          <p:nvPr>
            <p:ph idx="1"/>
          </p:nvPr>
        </p:nvSpPr>
        <p:spPr/>
        <p:txBody>
          <a:bodyPr>
            <a:normAutofit/>
          </a:bodyPr>
          <a:lstStyle/>
          <a:p>
            <a:pPr marL="0" indent="0">
              <a:buNone/>
            </a:pPr>
            <a:r>
              <a:rPr lang="en-US" sz="3400">
                <a:latin typeface="Segoe UI Semibold" panose="020B0702040204020203" pitchFamily="34" charset="0"/>
                <a:cs typeface="Segoe UI Semibold" panose="020B0702040204020203" pitchFamily="34" charset="0"/>
              </a:rPr>
              <a:t>Other Spin-off Work Products</a:t>
            </a:r>
          </a:p>
        </p:txBody>
      </p:sp>
      <p:sp>
        <p:nvSpPr>
          <p:cNvPr id="5" name="TextBox 4">
            <a:extLst>
              <a:ext uri="{FF2B5EF4-FFF2-40B4-BE49-F238E27FC236}">
                <a16:creationId xmlns:a16="http://schemas.microsoft.com/office/drawing/2014/main" id="{8324F051-69FD-487E-BD45-9D4DDA2C3C35}"/>
              </a:ext>
            </a:extLst>
          </p:cNvPr>
          <p:cNvSpPr txBox="1"/>
          <p:nvPr/>
        </p:nvSpPr>
        <p:spPr>
          <a:xfrm>
            <a:off x="665694" y="4702255"/>
            <a:ext cx="2413842" cy="492443"/>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Relationships</a:t>
            </a:r>
          </a:p>
        </p:txBody>
      </p:sp>
      <p:sp>
        <p:nvSpPr>
          <p:cNvPr id="6" name="TextBox 5">
            <a:extLst>
              <a:ext uri="{FF2B5EF4-FFF2-40B4-BE49-F238E27FC236}">
                <a16:creationId xmlns:a16="http://schemas.microsoft.com/office/drawing/2014/main" id="{035F08BA-876F-49DC-A050-E2B927C81882}"/>
              </a:ext>
            </a:extLst>
          </p:cNvPr>
          <p:cNvSpPr txBox="1"/>
          <p:nvPr/>
        </p:nvSpPr>
        <p:spPr>
          <a:xfrm>
            <a:off x="5251713" y="4709317"/>
            <a:ext cx="1814514"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Grant Programs</a:t>
            </a:r>
          </a:p>
        </p:txBody>
      </p:sp>
      <p:sp>
        <p:nvSpPr>
          <p:cNvPr id="7" name="TextBox 6">
            <a:extLst>
              <a:ext uri="{FF2B5EF4-FFF2-40B4-BE49-F238E27FC236}">
                <a16:creationId xmlns:a16="http://schemas.microsoft.com/office/drawing/2014/main" id="{68A23C51-6163-47A5-AC22-4BF78B3A69C3}"/>
              </a:ext>
            </a:extLst>
          </p:cNvPr>
          <p:cNvSpPr txBox="1"/>
          <p:nvPr/>
        </p:nvSpPr>
        <p:spPr>
          <a:xfrm>
            <a:off x="2804597" y="4709317"/>
            <a:ext cx="2420566"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Regional Collaboration</a:t>
            </a:r>
          </a:p>
        </p:txBody>
      </p:sp>
      <p:sp>
        <p:nvSpPr>
          <p:cNvPr id="8" name="TextBox 7">
            <a:extLst>
              <a:ext uri="{FF2B5EF4-FFF2-40B4-BE49-F238E27FC236}">
                <a16:creationId xmlns:a16="http://schemas.microsoft.com/office/drawing/2014/main" id="{5ABFBD38-6617-4CD8-829E-D24DDAFBC751}"/>
              </a:ext>
            </a:extLst>
          </p:cNvPr>
          <p:cNvSpPr txBox="1"/>
          <p:nvPr/>
        </p:nvSpPr>
        <p:spPr>
          <a:xfrm>
            <a:off x="7180283" y="4675605"/>
            <a:ext cx="2241899" cy="129266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Public/ Private Partnerships</a:t>
            </a:r>
          </a:p>
        </p:txBody>
      </p:sp>
      <p:grpSp>
        <p:nvGrpSpPr>
          <p:cNvPr id="26" name="Group 25">
            <a:extLst>
              <a:ext uri="{FF2B5EF4-FFF2-40B4-BE49-F238E27FC236}">
                <a16:creationId xmlns:a16="http://schemas.microsoft.com/office/drawing/2014/main" id="{9315FC59-BDC7-4176-B80A-1873C99315D5}"/>
              </a:ext>
            </a:extLst>
          </p:cNvPr>
          <p:cNvGrpSpPr/>
          <p:nvPr/>
        </p:nvGrpSpPr>
        <p:grpSpPr>
          <a:xfrm>
            <a:off x="1095526" y="2762961"/>
            <a:ext cx="1549840" cy="1622919"/>
            <a:chOff x="1095526" y="2762961"/>
            <a:chExt cx="1549840" cy="1622919"/>
          </a:xfrm>
        </p:grpSpPr>
        <p:grpSp>
          <p:nvGrpSpPr>
            <p:cNvPr id="9" name="Group 8">
              <a:extLst>
                <a:ext uri="{FF2B5EF4-FFF2-40B4-BE49-F238E27FC236}">
                  <a16:creationId xmlns:a16="http://schemas.microsoft.com/office/drawing/2014/main" id="{BD46C43C-1CC5-4CAB-9BB5-007EB0DDE1E2}"/>
                </a:ext>
              </a:extLst>
            </p:cNvPr>
            <p:cNvGrpSpPr/>
            <p:nvPr/>
          </p:nvGrpSpPr>
          <p:grpSpPr>
            <a:xfrm>
              <a:off x="1095526" y="2762961"/>
              <a:ext cx="1549840" cy="1622919"/>
              <a:chOff x="1290924" y="1856509"/>
              <a:chExt cx="1597749" cy="1593273"/>
            </a:xfrm>
          </p:grpSpPr>
          <p:sp>
            <p:nvSpPr>
              <p:cNvPr id="23" name="Oval 22">
                <a:extLst>
                  <a:ext uri="{FF2B5EF4-FFF2-40B4-BE49-F238E27FC236}">
                    <a16:creationId xmlns:a16="http://schemas.microsoft.com/office/drawing/2014/main" id="{FF789986-8288-497D-9272-1BB4B3355BB4}"/>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A479F91-0CD7-46AF-A643-666B2B168FFA}"/>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56707B2-832B-4151-BF83-682F96B6AFA4}"/>
                  </a:ext>
                </a:extLst>
              </p:cNvPr>
              <p:cNvSpPr/>
              <p:nvPr/>
            </p:nvSpPr>
            <p:spPr>
              <a:xfrm>
                <a:off x="1290924"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raphic 9" descr="Handshake">
              <a:extLst>
                <a:ext uri="{FF2B5EF4-FFF2-40B4-BE49-F238E27FC236}">
                  <a16:creationId xmlns:a16="http://schemas.microsoft.com/office/drawing/2014/main" id="{50A8F957-E33E-42B9-96C1-EC8C3557AF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3458" y="3035176"/>
              <a:ext cx="1077111" cy="1131068"/>
            </a:xfrm>
            <a:prstGeom prst="rect">
              <a:avLst/>
            </a:prstGeom>
          </p:spPr>
        </p:pic>
      </p:grpSp>
      <p:grpSp>
        <p:nvGrpSpPr>
          <p:cNvPr id="34" name="Group 33">
            <a:extLst>
              <a:ext uri="{FF2B5EF4-FFF2-40B4-BE49-F238E27FC236}">
                <a16:creationId xmlns:a16="http://schemas.microsoft.com/office/drawing/2014/main" id="{BDCEA3A1-2A55-4969-B5CA-E509A8126576}"/>
              </a:ext>
            </a:extLst>
          </p:cNvPr>
          <p:cNvGrpSpPr/>
          <p:nvPr/>
        </p:nvGrpSpPr>
        <p:grpSpPr>
          <a:xfrm>
            <a:off x="5386221" y="2762961"/>
            <a:ext cx="1545499" cy="1622919"/>
            <a:chOff x="5320256" y="2762961"/>
            <a:chExt cx="1545499" cy="1622919"/>
          </a:xfrm>
        </p:grpSpPr>
        <p:grpSp>
          <p:nvGrpSpPr>
            <p:cNvPr id="11" name="Group 10">
              <a:extLst>
                <a:ext uri="{FF2B5EF4-FFF2-40B4-BE49-F238E27FC236}">
                  <a16:creationId xmlns:a16="http://schemas.microsoft.com/office/drawing/2014/main" id="{40F2726D-5817-40A4-A372-81EDF4A88608}"/>
                </a:ext>
              </a:extLst>
            </p:cNvPr>
            <p:cNvGrpSpPr/>
            <p:nvPr/>
          </p:nvGrpSpPr>
          <p:grpSpPr>
            <a:xfrm>
              <a:off x="5320256" y="2762961"/>
              <a:ext cx="1545499" cy="1622919"/>
              <a:chOff x="1295400" y="1856509"/>
              <a:chExt cx="1593273" cy="1593273"/>
            </a:xfrm>
          </p:grpSpPr>
          <p:sp>
            <p:nvSpPr>
              <p:cNvPr id="21" name="Oval 20">
                <a:extLst>
                  <a:ext uri="{FF2B5EF4-FFF2-40B4-BE49-F238E27FC236}">
                    <a16:creationId xmlns:a16="http://schemas.microsoft.com/office/drawing/2014/main" id="{0D60C566-B5DD-476F-B975-F4D8F8E630F9}"/>
                  </a:ext>
                </a:extLst>
              </p:cNvPr>
              <p:cNvSpPr/>
              <p:nvPr/>
            </p:nvSpPr>
            <p:spPr>
              <a:xfrm>
                <a:off x="1295400" y="1856509"/>
                <a:ext cx="1593273" cy="1593273"/>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9791481-FA85-4AC5-8AD6-AD86CC2FDA69}"/>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Contract">
              <a:extLst>
                <a:ext uri="{FF2B5EF4-FFF2-40B4-BE49-F238E27FC236}">
                  <a16:creationId xmlns:a16="http://schemas.microsoft.com/office/drawing/2014/main" id="{C794A1F6-A645-434E-8E7F-AD74663122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562779" y="3035176"/>
              <a:ext cx="1060452" cy="1060452"/>
            </a:xfrm>
            <a:prstGeom prst="rect">
              <a:avLst/>
            </a:prstGeom>
          </p:spPr>
        </p:pic>
      </p:grpSp>
      <p:grpSp>
        <p:nvGrpSpPr>
          <p:cNvPr id="27" name="Group 26">
            <a:extLst>
              <a:ext uri="{FF2B5EF4-FFF2-40B4-BE49-F238E27FC236}">
                <a16:creationId xmlns:a16="http://schemas.microsoft.com/office/drawing/2014/main" id="{3593DAB3-5EAA-4B44-A14F-116918090E63}"/>
              </a:ext>
            </a:extLst>
          </p:cNvPr>
          <p:cNvGrpSpPr/>
          <p:nvPr/>
        </p:nvGrpSpPr>
        <p:grpSpPr>
          <a:xfrm>
            <a:off x="3243044" y="2762961"/>
            <a:ext cx="1545499" cy="1622919"/>
            <a:chOff x="3210062" y="2762961"/>
            <a:chExt cx="1545499" cy="1622919"/>
          </a:xfrm>
        </p:grpSpPr>
        <p:grpSp>
          <p:nvGrpSpPr>
            <p:cNvPr id="13" name="Group 12">
              <a:extLst>
                <a:ext uri="{FF2B5EF4-FFF2-40B4-BE49-F238E27FC236}">
                  <a16:creationId xmlns:a16="http://schemas.microsoft.com/office/drawing/2014/main" id="{1ABCFDCD-576B-4C19-9A3D-789D009FD670}"/>
                </a:ext>
              </a:extLst>
            </p:cNvPr>
            <p:cNvGrpSpPr/>
            <p:nvPr/>
          </p:nvGrpSpPr>
          <p:grpSpPr>
            <a:xfrm>
              <a:off x="3210062" y="2762961"/>
              <a:ext cx="1545499" cy="1622919"/>
              <a:chOff x="1295400" y="1856509"/>
              <a:chExt cx="1593273" cy="1593273"/>
            </a:xfrm>
          </p:grpSpPr>
          <p:sp>
            <p:nvSpPr>
              <p:cNvPr id="19" name="Oval 18">
                <a:extLst>
                  <a:ext uri="{FF2B5EF4-FFF2-40B4-BE49-F238E27FC236}">
                    <a16:creationId xmlns:a16="http://schemas.microsoft.com/office/drawing/2014/main" id="{3EE392D3-2291-48B2-AFFD-F543050ED743}"/>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B29CAD-FCAE-411E-8978-4EDE6A665B43}"/>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4" name="Graphic 13" descr="Group">
              <a:extLst>
                <a:ext uri="{FF2B5EF4-FFF2-40B4-BE49-F238E27FC236}">
                  <a16:creationId xmlns:a16="http://schemas.microsoft.com/office/drawing/2014/main" id="{7CBD63DC-68EC-475B-9FA0-B73621FA60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43343" y="2987833"/>
              <a:ext cx="1077111" cy="1131068"/>
            </a:xfrm>
            <a:prstGeom prst="rect">
              <a:avLst/>
            </a:prstGeom>
          </p:spPr>
        </p:pic>
      </p:grpSp>
      <p:grpSp>
        <p:nvGrpSpPr>
          <p:cNvPr id="35" name="Group 34">
            <a:extLst>
              <a:ext uri="{FF2B5EF4-FFF2-40B4-BE49-F238E27FC236}">
                <a16:creationId xmlns:a16="http://schemas.microsoft.com/office/drawing/2014/main" id="{24A8F80E-3B01-4003-AF0B-0E455EE6EAC9}"/>
              </a:ext>
            </a:extLst>
          </p:cNvPr>
          <p:cNvGrpSpPr/>
          <p:nvPr/>
        </p:nvGrpSpPr>
        <p:grpSpPr>
          <a:xfrm>
            <a:off x="7529398" y="2762961"/>
            <a:ext cx="1545499" cy="1622919"/>
            <a:chOff x="7430452" y="2762961"/>
            <a:chExt cx="1545499" cy="1622919"/>
          </a:xfrm>
        </p:grpSpPr>
        <p:grpSp>
          <p:nvGrpSpPr>
            <p:cNvPr id="15" name="Group 14">
              <a:extLst>
                <a:ext uri="{FF2B5EF4-FFF2-40B4-BE49-F238E27FC236}">
                  <a16:creationId xmlns:a16="http://schemas.microsoft.com/office/drawing/2014/main" id="{B555BB92-F3BF-4145-91C5-C35F0C7843CF}"/>
                </a:ext>
              </a:extLst>
            </p:cNvPr>
            <p:cNvGrpSpPr/>
            <p:nvPr/>
          </p:nvGrpSpPr>
          <p:grpSpPr>
            <a:xfrm>
              <a:off x="7430452" y="2762961"/>
              <a:ext cx="1545499" cy="1622919"/>
              <a:chOff x="1295400" y="1856509"/>
              <a:chExt cx="1593273" cy="1593273"/>
            </a:xfrm>
            <a:solidFill>
              <a:schemeClr val="tx2">
                <a:lumMod val="60000"/>
                <a:lumOff val="40000"/>
              </a:schemeClr>
            </a:solidFill>
          </p:grpSpPr>
          <p:sp>
            <p:nvSpPr>
              <p:cNvPr id="17" name="Oval 16">
                <a:extLst>
                  <a:ext uri="{FF2B5EF4-FFF2-40B4-BE49-F238E27FC236}">
                    <a16:creationId xmlns:a16="http://schemas.microsoft.com/office/drawing/2014/main" id="{24065762-0E07-4485-9DB3-F4FA1C20D1EF}"/>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D79983-84A6-4CAB-8AF7-D2C582FB5BAB}"/>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6" name="Graphic 15" descr="Gears">
              <a:extLst>
                <a:ext uri="{FF2B5EF4-FFF2-40B4-BE49-F238E27FC236}">
                  <a16:creationId xmlns:a16="http://schemas.microsoft.com/office/drawing/2014/main" id="{486919C6-E3A2-4BC4-B9B7-1AD245A3F1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63732" y="3014812"/>
              <a:ext cx="1077111" cy="1077111"/>
            </a:xfrm>
            <a:prstGeom prst="rect">
              <a:avLst/>
            </a:prstGeom>
          </p:spPr>
        </p:pic>
      </p:grpSp>
      <p:sp>
        <p:nvSpPr>
          <p:cNvPr id="28" name="TextBox 27">
            <a:extLst>
              <a:ext uri="{FF2B5EF4-FFF2-40B4-BE49-F238E27FC236}">
                <a16:creationId xmlns:a16="http://schemas.microsoft.com/office/drawing/2014/main" id="{18E7FF8B-EEDB-4A08-92CA-142F63AF85BE}"/>
              </a:ext>
            </a:extLst>
          </p:cNvPr>
          <p:cNvSpPr txBox="1"/>
          <p:nvPr/>
        </p:nvSpPr>
        <p:spPr>
          <a:xfrm>
            <a:off x="9267042" y="4648662"/>
            <a:ext cx="2241899"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Private Investments</a:t>
            </a:r>
          </a:p>
        </p:txBody>
      </p:sp>
      <p:grpSp>
        <p:nvGrpSpPr>
          <p:cNvPr id="36" name="Group 35">
            <a:extLst>
              <a:ext uri="{FF2B5EF4-FFF2-40B4-BE49-F238E27FC236}">
                <a16:creationId xmlns:a16="http://schemas.microsoft.com/office/drawing/2014/main" id="{E3500346-791E-4046-82F4-854058DDE727}"/>
              </a:ext>
            </a:extLst>
          </p:cNvPr>
          <p:cNvGrpSpPr/>
          <p:nvPr/>
        </p:nvGrpSpPr>
        <p:grpSpPr>
          <a:xfrm>
            <a:off x="9672574" y="2789897"/>
            <a:ext cx="1423900" cy="1495228"/>
            <a:chOff x="9672574" y="2789897"/>
            <a:chExt cx="1423900" cy="1495228"/>
          </a:xfrm>
        </p:grpSpPr>
        <p:sp>
          <p:nvSpPr>
            <p:cNvPr id="29" name="Oval 28">
              <a:extLst>
                <a:ext uri="{FF2B5EF4-FFF2-40B4-BE49-F238E27FC236}">
                  <a16:creationId xmlns:a16="http://schemas.microsoft.com/office/drawing/2014/main" id="{7757591B-661F-4FD2-AE63-1F15EB25E4CE}"/>
                </a:ext>
              </a:extLst>
            </p:cNvPr>
            <p:cNvSpPr/>
            <p:nvPr/>
          </p:nvSpPr>
          <p:spPr>
            <a:xfrm>
              <a:off x="9672574" y="2789897"/>
              <a:ext cx="1423900" cy="14952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Dollar">
              <a:extLst>
                <a:ext uri="{FF2B5EF4-FFF2-40B4-BE49-F238E27FC236}">
                  <a16:creationId xmlns:a16="http://schemas.microsoft.com/office/drawing/2014/main" id="{0FE01CE9-65AD-4238-A221-692FB283FB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845056" y="2977904"/>
              <a:ext cx="1077111" cy="1077111"/>
            </a:xfrm>
            <a:prstGeom prst="rect">
              <a:avLst/>
            </a:prstGeom>
          </p:spPr>
        </p:pic>
      </p:grpSp>
      <p:sp>
        <p:nvSpPr>
          <p:cNvPr id="25" name="Slide Number Placeholder 24">
            <a:extLst>
              <a:ext uri="{FF2B5EF4-FFF2-40B4-BE49-F238E27FC236}">
                <a16:creationId xmlns:a16="http://schemas.microsoft.com/office/drawing/2014/main" id="{5CC84CF0-C4BB-41E1-AB89-B8492A0C0763}"/>
              </a:ext>
            </a:extLst>
          </p:cNvPr>
          <p:cNvSpPr>
            <a:spLocks noGrp="1"/>
          </p:cNvSpPr>
          <p:nvPr>
            <p:ph type="sldNum" sz="quarter" idx="12"/>
          </p:nvPr>
        </p:nvSpPr>
        <p:spPr/>
        <p:txBody>
          <a:bodyPr/>
          <a:lstStyle/>
          <a:p>
            <a:fld id="{F9350424-C5F4-4F29-835B-C1B01CA1D5A6}" type="slidenum">
              <a:rPr lang="en-US" smtClean="0"/>
              <a:t>19</a:t>
            </a:fld>
            <a:endParaRPr lang="en-US"/>
          </a:p>
        </p:txBody>
      </p:sp>
    </p:spTree>
    <p:extLst>
      <p:ext uri="{BB962C8B-B14F-4D97-AF65-F5344CB8AC3E}">
        <p14:creationId xmlns:p14="http://schemas.microsoft.com/office/powerpoint/2010/main" val="198829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12D52-53A5-4DF2-83A2-55CBACE25BC0}"/>
              </a:ext>
            </a:extLst>
          </p:cNvPr>
          <p:cNvSpPr>
            <a:spLocks noGrp="1"/>
          </p:cNvSpPr>
          <p:nvPr>
            <p:ph type="ctrTitle"/>
          </p:nvPr>
        </p:nvSpPr>
        <p:spPr/>
        <p:txBody>
          <a:bodyPr/>
          <a:lstStyle/>
          <a:p>
            <a:r>
              <a:rPr lang="en-US" dirty="0"/>
              <a:t>Appalachian Regional Freight Mobility Plan</a:t>
            </a:r>
          </a:p>
        </p:txBody>
      </p:sp>
      <p:sp>
        <p:nvSpPr>
          <p:cNvPr id="5" name="Subtitle 4">
            <a:extLst>
              <a:ext uri="{FF2B5EF4-FFF2-40B4-BE49-F238E27FC236}">
                <a16:creationId xmlns:a16="http://schemas.microsoft.com/office/drawing/2014/main" id="{B51DB0A6-D400-416F-9E5B-FA4144D553F4}"/>
              </a:ext>
            </a:extLst>
          </p:cNvPr>
          <p:cNvSpPr>
            <a:spLocks noGrp="1"/>
          </p:cNvSpPr>
          <p:nvPr>
            <p:ph type="subTitle" idx="1"/>
          </p:nvPr>
        </p:nvSpPr>
        <p:spPr/>
        <p:txBody>
          <a:bodyPr/>
          <a:lstStyle/>
          <a:p>
            <a:r>
              <a:rPr lang="en-US" dirty="0">
                <a:latin typeface="Segoe UI Semilight" panose="020B0402040204020203" pitchFamily="34" charset="0"/>
                <a:cs typeface="Segoe UI Semilight" panose="020B0402040204020203" pitchFamily="34" charset="0"/>
              </a:rPr>
              <a:t>Freight Advisory Committee Meeting #1</a:t>
            </a:r>
          </a:p>
          <a:p>
            <a:r>
              <a:rPr lang="en-US" dirty="0">
                <a:latin typeface="Segoe UI Semilight" panose="020B0402040204020203" pitchFamily="34" charset="0"/>
                <a:cs typeface="Segoe UI Semilight" panose="020B0402040204020203" pitchFamily="34" charset="0"/>
              </a:rPr>
              <a:t>July 30, 2020</a:t>
            </a:r>
          </a:p>
        </p:txBody>
      </p:sp>
    </p:spTree>
    <p:extLst>
      <p:ext uri="{BB962C8B-B14F-4D97-AF65-F5344CB8AC3E}">
        <p14:creationId xmlns:p14="http://schemas.microsoft.com/office/powerpoint/2010/main" val="403545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A832-873C-114C-BF53-FD5B65243964}"/>
              </a:ext>
            </a:extLst>
          </p:cNvPr>
          <p:cNvSpPr>
            <a:spLocks noGrp="1"/>
          </p:cNvSpPr>
          <p:nvPr>
            <p:ph type="title"/>
          </p:nvPr>
        </p:nvSpPr>
        <p:spPr/>
        <p:txBody>
          <a:bodyPr/>
          <a:lstStyle/>
          <a:p>
            <a:r>
              <a:rPr lang="en-US"/>
              <a:t>Appalachian Regional Freight Planning</a:t>
            </a:r>
          </a:p>
        </p:txBody>
      </p:sp>
      <p:sp>
        <p:nvSpPr>
          <p:cNvPr id="3" name="Content Placeholder 2">
            <a:extLst>
              <a:ext uri="{FF2B5EF4-FFF2-40B4-BE49-F238E27FC236}">
                <a16:creationId xmlns:a16="http://schemas.microsoft.com/office/drawing/2014/main" id="{652F1934-3907-F14A-A3A7-13186E8E83A6}"/>
              </a:ext>
            </a:extLst>
          </p:cNvPr>
          <p:cNvSpPr>
            <a:spLocks noGrp="1"/>
          </p:cNvSpPr>
          <p:nvPr>
            <p:ph idx="1"/>
          </p:nvPr>
        </p:nvSpPr>
        <p:spPr>
          <a:xfrm>
            <a:off x="557924" y="1825625"/>
            <a:ext cx="4181061" cy="4351338"/>
          </a:xfrm>
        </p:spPr>
        <p:txBody>
          <a:bodyPr/>
          <a:lstStyle/>
          <a:p>
            <a:r>
              <a:rPr lang="en-US" dirty="0">
                <a:latin typeface="Segoe UI Semilight" panose="020B0402040204020203" pitchFamily="34" charset="0"/>
                <a:cs typeface="Segoe UI Semilight" panose="020B0402040204020203" pitchFamily="34" charset="0"/>
              </a:rPr>
              <a:t>Planning for multiple modes of freight transport (highway, rail, air)</a:t>
            </a:r>
          </a:p>
          <a:p>
            <a:r>
              <a:rPr lang="en-US" dirty="0">
                <a:latin typeface="Segoe UI Semilight" panose="020B0402040204020203" pitchFamily="34" charset="0"/>
                <a:cs typeface="Segoe UI Semilight" panose="020B0402040204020203" pitchFamily="34" charset="0"/>
              </a:rPr>
              <a:t>Establishing a strategic freight network</a:t>
            </a:r>
          </a:p>
          <a:p>
            <a:r>
              <a:rPr lang="en-US" dirty="0">
                <a:latin typeface="Segoe UI Semilight" panose="020B0402040204020203" pitchFamily="34" charset="0"/>
                <a:cs typeface="Segoe UI Semilight" panose="020B0402040204020203" pitchFamily="34" charset="0"/>
              </a:rPr>
              <a:t>Evaluating the condition of that network </a:t>
            </a:r>
          </a:p>
        </p:txBody>
      </p:sp>
      <p:pic>
        <p:nvPicPr>
          <p:cNvPr id="8" name="Picture 7">
            <a:extLst>
              <a:ext uri="{FF2B5EF4-FFF2-40B4-BE49-F238E27FC236}">
                <a16:creationId xmlns:a16="http://schemas.microsoft.com/office/drawing/2014/main" id="{CFE0C653-FD2B-471E-9C02-82313D0BA1B8}"/>
              </a:ext>
            </a:extLst>
          </p:cNvPr>
          <p:cNvPicPr>
            <a:picLocks noChangeAspect="1"/>
          </p:cNvPicPr>
          <p:nvPr/>
        </p:nvPicPr>
        <p:blipFill>
          <a:blip r:embed="rId3"/>
          <a:stretch>
            <a:fillRect/>
          </a:stretch>
        </p:blipFill>
        <p:spPr>
          <a:xfrm>
            <a:off x="4937682" y="1451330"/>
            <a:ext cx="6416118" cy="4933256"/>
          </a:xfrm>
          <a:prstGeom prst="rect">
            <a:avLst/>
          </a:prstGeom>
          <a:ln>
            <a:solidFill>
              <a:schemeClr val="accent1"/>
            </a:solidFill>
          </a:ln>
        </p:spPr>
      </p:pic>
      <p:sp>
        <p:nvSpPr>
          <p:cNvPr id="4" name="Slide Number Placeholder 3">
            <a:extLst>
              <a:ext uri="{FF2B5EF4-FFF2-40B4-BE49-F238E27FC236}">
                <a16:creationId xmlns:a16="http://schemas.microsoft.com/office/drawing/2014/main" id="{3940D724-0940-4870-ADB4-39A9E2C94847}"/>
              </a:ext>
            </a:extLst>
          </p:cNvPr>
          <p:cNvSpPr>
            <a:spLocks noGrp="1"/>
          </p:cNvSpPr>
          <p:nvPr>
            <p:ph type="sldNum" sz="quarter" idx="12"/>
          </p:nvPr>
        </p:nvSpPr>
        <p:spPr/>
        <p:txBody>
          <a:bodyPr/>
          <a:lstStyle/>
          <a:p>
            <a:fld id="{F9350424-C5F4-4F29-835B-C1B01CA1D5A6}" type="slidenum">
              <a:rPr lang="en-US" smtClean="0"/>
              <a:t>20</a:t>
            </a:fld>
            <a:endParaRPr lang="en-US"/>
          </a:p>
        </p:txBody>
      </p:sp>
    </p:spTree>
    <p:extLst>
      <p:ext uri="{BB962C8B-B14F-4D97-AF65-F5344CB8AC3E}">
        <p14:creationId xmlns:p14="http://schemas.microsoft.com/office/powerpoint/2010/main" val="3288063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A832-873C-114C-BF53-FD5B65243964}"/>
              </a:ext>
            </a:extLst>
          </p:cNvPr>
          <p:cNvSpPr>
            <a:spLocks noGrp="1"/>
          </p:cNvSpPr>
          <p:nvPr>
            <p:ph type="title"/>
          </p:nvPr>
        </p:nvSpPr>
        <p:spPr/>
        <p:txBody>
          <a:bodyPr/>
          <a:lstStyle/>
          <a:p>
            <a:r>
              <a:rPr lang="en-US"/>
              <a:t>Appalachian Regional Freight Planning</a:t>
            </a:r>
          </a:p>
        </p:txBody>
      </p:sp>
      <p:sp>
        <p:nvSpPr>
          <p:cNvPr id="3" name="Content Placeholder 2">
            <a:extLst>
              <a:ext uri="{FF2B5EF4-FFF2-40B4-BE49-F238E27FC236}">
                <a16:creationId xmlns:a16="http://schemas.microsoft.com/office/drawing/2014/main" id="{652F1934-3907-F14A-A3A7-13186E8E83A6}"/>
              </a:ext>
            </a:extLst>
          </p:cNvPr>
          <p:cNvSpPr>
            <a:spLocks noGrp="1"/>
          </p:cNvSpPr>
          <p:nvPr>
            <p:ph idx="1"/>
          </p:nvPr>
        </p:nvSpPr>
        <p:spPr/>
        <p:txBody>
          <a:bodyPr>
            <a:normAutofit/>
          </a:bodyPr>
          <a:lstStyle/>
          <a:p>
            <a:pPr marL="0" indent="0">
              <a:buNone/>
            </a:pPr>
            <a:r>
              <a:rPr lang="en-US" sz="3400">
                <a:latin typeface="Segoe UI Semibold" panose="020B0702040204020203" pitchFamily="34" charset="0"/>
                <a:cs typeface="Segoe UI Semibold" panose="020B0702040204020203" pitchFamily="34" charset="0"/>
              </a:rPr>
              <a:t>Forecasting our Needs </a:t>
            </a:r>
          </a:p>
        </p:txBody>
      </p:sp>
      <p:sp>
        <p:nvSpPr>
          <p:cNvPr id="10" name="TextBox 9">
            <a:extLst>
              <a:ext uri="{FF2B5EF4-FFF2-40B4-BE49-F238E27FC236}">
                <a16:creationId xmlns:a16="http://schemas.microsoft.com/office/drawing/2014/main" id="{FFEC3A0D-5F0D-46D9-B8C0-38EE78C5E500}"/>
              </a:ext>
            </a:extLst>
          </p:cNvPr>
          <p:cNvSpPr txBox="1"/>
          <p:nvPr/>
        </p:nvSpPr>
        <p:spPr>
          <a:xfrm>
            <a:off x="1390047" y="4610268"/>
            <a:ext cx="2315068" cy="523220"/>
          </a:xfrm>
          <a:prstGeom prst="rect">
            <a:avLst/>
          </a:prstGeom>
          <a:noFill/>
          <a:ln>
            <a:noFill/>
          </a:ln>
        </p:spPr>
        <p:txBody>
          <a:bodyPr wrap="square" rtlCol="0">
            <a:spAutoFit/>
          </a:bodyPr>
          <a:lstStyle/>
          <a:p>
            <a:pPr algn="ctr"/>
            <a:r>
              <a:rPr lang="en-US" sz="2800" b="1">
                <a:latin typeface="Segoe UI Semibold" panose="020B0702040204020203" pitchFamily="34" charset="0"/>
                <a:cs typeface="Segoe UI Semibold" panose="020B0702040204020203" pitchFamily="34" charset="0"/>
              </a:rPr>
              <a:t>Safety</a:t>
            </a:r>
          </a:p>
        </p:txBody>
      </p:sp>
      <p:sp>
        <p:nvSpPr>
          <p:cNvPr id="11" name="TextBox 10">
            <a:extLst>
              <a:ext uri="{FF2B5EF4-FFF2-40B4-BE49-F238E27FC236}">
                <a16:creationId xmlns:a16="http://schemas.microsoft.com/office/drawing/2014/main" id="{8F463950-5AAC-43C9-804A-4E814C3B4D80}"/>
              </a:ext>
            </a:extLst>
          </p:cNvPr>
          <p:cNvSpPr txBox="1"/>
          <p:nvPr/>
        </p:nvSpPr>
        <p:spPr>
          <a:xfrm>
            <a:off x="6223280" y="4575892"/>
            <a:ext cx="2131000" cy="523220"/>
          </a:xfrm>
          <a:prstGeom prst="rect">
            <a:avLst/>
          </a:prstGeom>
          <a:noFill/>
          <a:ln>
            <a:noFill/>
          </a:ln>
        </p:spPr>
        <p:txBody>
          <a:bodyPr wrap="square" rtlCol="0">
            <a:spAutoFit/>
          </a:bodyPr>
          <a:lstStyle/>
          <a:p>
            <a:pPr algn="ctr"/>
            <a:r>
              <a:rPr lang="en-US" sz="2800" b="1">
                <a:latin typeface="Segoe UI Semibold" panose="020B0702040204020203" pitchFamily="34" charset="0"/>
                <a:cs typeface="Segoe UI Semibold" panose="020B0702040204020203" pitchFamily="34" charset="0"/>
              </a:rPr>
              <a:t>Technology</a:t>
            </a:r>
          </a:p>
        </p:txBody>
      </p:sp>
      <p:sp>
        <p:nvSpPr>
          <p:cNvPr id="12" name="TextBox 11">
            <a:extLst>
              <a:ext uri="{FF2B5EF4-FFF2-40B4-BE49-F238E27FC236}">
                <a16:creationId xmlns:a16="http://schemas.microsoft.com/office/drawing/2014/main" id="{772FF9BD-7F66-493B-906E-AA3EA7940A2A}"/>
              </a:ext>
            </a:extLst>
          </p:cNvPr>
          <p:cNvSpPr txBox="1"/>
          <p:nvPr/>
        </p:nvSpPr>
        <p:spPr>
          <a:xfrm>
            <a:off x="3630958" y="4575892"/>
            <a:ext cx="2493090" cy="1384995"/>
          </a:xfrm>
          <a:prstGeom prst="rect">
            <a:avLst/>
          </a:prstGeom>
          <a:noFill/>
          <a:ln>
            <a:noFill/>
          </a:ln>
        </p:spPr>
        <p:txBody>
          <a:bodyPr wrap="square" rtlCol="0">
            <a:spAutoFit/>
          </a:bodyPr>
          <a:lstStyle/>
          <a:p>
            <a:pPr algn="ctr"/>
            <a:r>
              <a:rPr lang="en-US" sz="2800" b="1">
                <a:latin typeface="Segoe UI Semibold" panose="020B0702040204020203" pitchFamily="34" charset="0"/>
                <a:cs typeface="Segoe UI Semibold" panose="020B0702040204020203" pitchFamily="34" charset="0"/>
              </a:rPr>
              <a:t>Capacity/ Infrastructure Needs </a:t>
            </a:r>
          </a:p>
        </p:txBody>
      </p:sp>
      <p:sp>
        <p:nvSpPr>
          <p:cNvPr id="13" name="TextBox 12">
            <a:extLst>
              <a:ext uri="{FF2B5EF4-FFF2-40B4-BE49-F238E27FC236}">
                <a16:creationId xmlns:a16="http://schemas.microsoft.com/office/drawing/2014/main" id="{3E89D19A-2DDB-4F13-9686-AC09169F0627}"/>
              </a:ext>
            </a:extLst>
          </p:cNvPr>
          <p:cNvSpPr txBox="1"/>
          <p:nvPr/>
        </p:nvSpPr>
        <p:spPr>
          <a:xfrm>
            <a:off x="8567000" y="4575405"/>
            <a:ext cx="2131464" cy="523220"/>
          </a:xfrm>
          <a:prstGeom prst="rect">
            <a:avLst/>
          </a:prstGeom>
          <a:noFill/>
          <a:ln>
            <a:noFill/>
          </a:ln>
        </p:spPr>
        <p:txBody>
          <a:bodyPr wrap="square" rtlCol="0">
            <a:spAutoFit/>
          </a:bodyPr>
          <a:lstStyle/>
          <a:p>
            <a:pPr algn="ctr"/>
            <a:r>
              <a:rPr lang="en-US" sz="2800" b="1">
                <a:latin typeface="Segoe UI Semibold" panose="020B0702040204020203" pitchFamily="34" charset="0"/>
                <a:cs typeface="Segoe UI Semibold" panose="020B0702040204020203" pitchFamily="34" charset="0"/>
              </a:rPr>
              <a:t>Financial</a:t>
            </a:r>
          </a:p>
        </p:txBody>
      </p:sp>
      <p:grpSp>
        <p:nvGrpSpPr>
          <p:cNvPr id="5" name="Group 4">
            <a:extLst>
              <a:ext uri="{FF2B5EF4-FFF2-40B4-BE49-F238E27FC236}">
                <a16:creationId xmlns:a16="http://schemas.microsoft.com/office/drawing/2014/main" id="{94ACE831-6589-4296-9C8F-847F6E86BB53}"/>
              </a:ext>
            </a:extLst>
          </p:cNvPr>
          <p:cNvGrpSpPr/>
          <p:nvPr/>
        </p:nvGrpSpPr>
        <p:grpSpPr>
          <a:xfrm>
            <a:off x="1774831" y="2674345"/>
            <a:ext cx="1545499" cy="1622919"/>
            <a:chOff x="1774833" y="2687658"/>
            <a:chExt cx="1545499" cy="1622919"/>
          </a:xfrm>
        </p:grpSpPr>
        <p:grpSp>
          <p:nvGrpSpPr>
            <p:cNvPr id="14" name="Group 13">
              <a:extLst>
                <a:ext uri="{FF2B5EF4-FFF2-40B4-BE49-F238E27FC236}">
                  <a16:creationId xmlns:a16="http://schemas.microsoft.com/office/drawing/2014/main" id="{44EAE40B-5652-4605-B0CA-B91993C54DCD}"/>
                </a:ext>
              </a:extLst>
            </p:cNvPr>
            <p:cNvGrpSpPr/>
            <p:nvPr/>
          </p:nvGrpSpPr>
          <p:grpSpPr>
            <a:xfrm>
              <a:off x="1774833" y="2687658"/>
              <a:ext cx="1545499" cy="1622919"/>
              <a:chOff x="1295400" y="1856509"/>
              <a:chExt cx="1593273" cy="1593273"/>
            </a:xfrm>
          </p:grpSpPr>
          <p:sp>
            <p:nvSpPr>
              <p:cNvPr id="28" name="Oval 27">
                <a:extLst>
                  <a:ext uri="{FF2B5EF4-FFF2-40B4-BE49-F238E27FC236}">
                    <a16:creationId xmlns:a16="http://schemas.microsoft.com/office/drawing/2014/main" id="{4093929F-653F-4746-B852-6DA73178B29C}"/>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574BA0C-66DD-4121-8A16-4AA1FAEDB8CA}"/>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Graphic 14" descr="Life jacket">
              <a:extLst>
                <a:ext uri="{FF2B5EF4-FFF2-40B4-BE49-F238E27FC236}">
                  <a16:creationId xmlns:a16="http://schemas.microsoft.com/office/drawing/2014/main" id="{3ACBADB8-C64E-4F52-9631-F414D8300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09026" y="2937387"/>
              <a:ext cx="1077111" cy="1077111"/>
            </a:xfrm>
            <a:prstGeom prst="rect">
              <a:avLst/>
            </a:prstGeom>
          </p:spPr>
        </p:pic>
      </p:grpSp>
      <p:grpSp>
        <p:nvGrpSpPr>
          <p:cNvPr id="7" name="Group 6">
            <a:extLst>
              <a:ext uri="{FF2B5EF4-FFF2-40B4-BE49-F238E27FC236}">
                <a16:creationId xmlns:a16="http://schemas.microsoft.com/office/drawing/2014/main" id="{210BDA99-80D8-4973-9639-E6493C7BD2A9}"/>
              </a:ext>
            </a:extLst>
          </p:cNvPr>
          <p:cNvGrpSpPr/>
          <p:nvPr/>
        </p:nvGrpSpPr>
        <p:grpSpPr>
          <a:xfrm>
            <a:off x="6499083" y="2674345"/>
            <a:ext cx="1545499" cy="1622919"/>
            <a:chOff x="6471959" y="2687658"/>
            <a:chExt cx="1545499" cy="1622919"/>
          </a:xfrm>
        </p:grpSpPr>
        <p:grpSp>
          <p:nvGrpSpPr>
            <p:cNvPr id="16" name="Group 15">
              <a:extLst>
                <a:ext uri="{FF2B5EF4-FFF2-40B4-BE49-F238E27FC236}">
                  <a16:creationId xmlns:a16="http://schemas.microsoft.com/office/drawing/2014/main" id="{2A78A17E-B296-48E4-BCA4-1697BE596DD7}"/>
                </a:ext>
              </a:extLst>
            </p:cNvPr>
            <p:cNvGrpSpPr/>
            <p:nvPr/>
          </p:nvGrpSpPr>
          <p:grpSpPr>
            <a:xfrm>
              <a:off x="6471959" y="2687658"/>
              <a:ext cx="1545499" cy="1622919"/>
              <a:chOff x="1295400" y="1856509"/>
              <a:chExt cx="1593273" cy="1593273"/>
            </a:xfrm>
          </p:grpSpPr>
          <p:sp>
            <p:nvSpPr>
              <p:cNvPr id="26" name="Oval 25">
                <a:extLst>
                  <a:ext uri="{FF2B5EF4-FFF2-40B4-BE49-F238E27FC236}">
                    <a16:creationId xmlns:a16="http://schemas.microsoft.com/office/drawing/2014/main" id="{8A174B2E-B34E-487C-92BB-32D8279E1A9B}"/>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E3AA483-3860-4725-A377-6EAC9C83A3C5}"/>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Graphic 16" descr="Internet">
              <a:extLst>
                <a:ext uri="{FF2B5EF4-FFF2-40B4-BE49-F238E27FC236}">
                  <a16:creationId xmlns:a16="http://schemas.microsoft.com/office/drawing/2014/main" id="{0E8F835F-7205-47AE-AD1C-65714EC589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714482" y="2959873"/>
              <a:ext cx="1060452" cy="1060453"/>
            </a:xfrm>
            <a:prstGeom prst="rect">
              <a:avLst/>
            </a:prstGeom>
          </p:spPr>
        </p:pic>
      </p:grpSp>
      <p:grpSp>
        <p:nvGrpSpPr>
          <p:cNvPr id="6" name="Group 5">
            <a:extLst>
              <a:ext uri="{FF2B5EF4-FFF2-40B4-BE49-F238E27FC236}">
                <a16:creationId xmlns:a16="http://schemas.microsoft.com/office/drawing/2014/main" id="{B2348D40-6596-4100-9EAC-5181D004C659}"/>
              </a:ext>
            </a:extLst>
          </p:cNvPr>
          <p:cNvGrpSpPr/>
          <p:nvPr/>
        </p:nvGrpSpPr>
        <p:grpSpPr>
          <a:xfrm>
            <a:off x="4136957" y="2674345"/>
            <a:ext cx="1545499" cy="1622919"/>
            <a:chOff x="4105668" y="2687658"/>
            <a:chExt cx="1545499" cy="1622919"/>
          </a:xfrm>
        </p:grpSpPr>
        <p:grpSp>
          <p:nvGrpSpPr>
            <p:cNvPr id="18" name="Group 17">
              <a:extLst>
                <a:ext uri="{FF2B5EF4-FFF2-40B4-BE49-F238E27FC236}">
                  <a16:creationId xmlns:a16="http://schemas.microsoft.com/office/drawing/2014/main" id="{0D7D8979-DEFA-4977-959C-3606061A8AFA}"/>
                </a:ext>
              </a:extLst>
            </p:cNvPr>
            <p:cNvGrpSpPr/>
            <p:nvPr/>
          </p:nvGrpSpPr>
          <p:grpSpPr>
            <a:xfrm>
              <a:off x="4105668" y="2687658"/>
              <a:ext cx="1545499" cy="1622919"/>
              <a:chOff x="1295400" y="1856509"/>
              <a:chExt cx="1593273" cy="1593273"/>
            </a:xfrm>
          </p:grpSpPr>
          <p:sp>
            <p:nvSpPr>
              <p:cNvPr id="24" name="Oval 23">
                <a:extLst>
                  <a:ext uri="{FF2B5EF4-FFF2-40B4-BE49-F238E27FC236}">
                    <a16:creationId xmlns:a16="http://schemas.microsoft.com/office/drawing/2014/main" id="{0D09FA82-011C-46A8-A652-5F65497C2A8D}"/>
                  </a:ext>
                </a:extLst>
              </p:cNvPr>
              <p:cNvSpPr/>
              <p:nvPr/>
            </p:nvSpPr>
            <p:spPr>
              <a:xfrm>
                <a:off x="1295400" y="1856509"/>
                <a:ext cx="1593273" cy="1593273"/>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67216B4-5A3A-45B0-8832-5C785CAD471B}"/>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9" name="Graphic 18" descr="Truck">
              <a:extLst>
                <a:ext uri="{FF2B5EF4-FFF2-40B4-BE49-F238E27FC236}">
                  <a16:creationId xmlns:a16="http://schemas.microsoft.com/office/drawing/2014/main" id="{5E69CC76-78E2-4AFD-874A-EAF01310EE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8947" y="2910408"/>
              <a:ext cx="1077111" cy="1131068"/>
            </a:xfrm>
            <a:prstGeom prst="rect">
              <a:avLst/>
            </a:prstGeom>
          </p:spPr>
        </p:pic>
      </p:grpSp>
      <p:grpSp>
        <p:nvGrpSpPr>
          <p:cNvPr id="8" name="Group 7">
            <a:extLst>
              <a:ext uri="{FF2B5EF4-FFF2-40B4-BE49-F238E27FC236}">
                <a16:creationId xmlns:a16="http://schemas.microsoft.com/office/drawing/2014/main" id="{950FFC94-49B7-437D-ABAA-B4801C0D2247}"/>
              </a:ext>
            </a:extLst>
          </p:cNvPr>
          <p:cNvGrpSpPr/>
          <p:nvPr/>
        </p:nvGrpSpPr>
        <p:grpSpPr>
          <a:xfrm>
            <a:off x="8861210" y="2604227"/>
            <a:ext cx="1545499" cy="1622919"/>
            <a:chOff x="8861212" y="2617540"/>
            <a:chExt cx="1545499" cy="1622919"/>
          </a:xfrm>
        </p:grpSpPr>
        <p:grpSp>
          <p:nvGrpSpPr>
            <p:cNvPr id="20" name="Group 19">
              <a:extLst>
                <a:ext uri="{FF2B5EF4-FFF2-40B4-BE49-F238E27FC236}">
                  <a16:creationId xmlns:a16="http://schemas.microsoft.com/office/drawing/2014/main" id="{A7AECA3F-820C-419C-B2B8-9F1DF3AEC0A1}"/>
                </a:ext>
              </a:extLst>
            </p:cNvPr>
            <p:cNvGrpSpPr/>
            <p:nvPr/>
          </p:nvGrpSpPr>
          <p:grpSpPr>
            <a:xfrm>
              <a:off x="8861212" y="2617540"/>
              <a:ext cx="1545499" cy="1622919"/>
              <a:chOff x="1295400" y="1856509"/>
              <a:chExt cx="1593273" cy="1593273"/>
            </a:xfrm>
            <a:solidFill>
              <a:schemeClr val="tx2">
                <a:lumMod val="60000"/>
                <a:lumOff val="40000"/>
              </a:schemeClr>
            </a:solidFill>
          </p:grpSpPr>
          <p:sp>
            <p:nvSpPr>
              <p:cNvPr id="22" name="Oval 21">
                <a:extLst>
                  <a:ext uri="{FF2B5EF4-FFF2-40B4-BE49-F238E27FC236}">
                    <a16:creationId xmlns:a16="http://schemas.microsoft.com/office/drawing/2014/main" id="{C6F32CDF-9C8C-4F14-A74E-ECF75FDBDDB7}"/>
                  </a:ext>
                </a:extLst>
              </p:cNvPr>
              <p:cNvSpPr/>
              <p:nvPr/>
            </p:nvSpPr>
            <p:spPr>
              <a:xfrm>
                <a:off x="1295400" y="1856509"/>
                <a:ext cx="1593273" cy="1593273"/>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8F9A88-217F-4D25-A54D-9A482FBFC738}"/>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21" name="Graphic 20" descr="Dollar">
              <a:extLst>
                <a:ext uri="{FF2B5EF4-FFF2-40B4-BE49-F238E27FC236}">
                  <a16:creationId xmlns:a16="http://schemas.microsoft.com/office/drawing/2014/main" id="{88EE4B01-F131-4C91-AF34-89AA04DBCA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094493" y="2869391"/>
              <a:ext cx="1077111" cy="1077111"/>
            </a:xfrm>
            <a:prstGeom prst="rect">
              <a:avLst/>
            </a:prstGeom>
          </p:spPr>
        </p:pic>
      </p:grpSp>
      <p:sp>
        <p:nvSpPr>
          <p:cNvPr id="4" name="Slide Number Placeholder 3">
            <a:extLst>
              <a:ext uri="{FF2B5EF4-FFF2-40B4-BE49-F238E27FC236}">
                <a16:creationId xmlns:a16="http://schemas.microsoft.com/office/drawing/2014/main" id="{C29C9294-294A-40D7-AEAD-D94EF294B956}"/>
              </a:ext>
            </a:extLst>
          </p:cNvPr>
          <p:cNvSpPr>
            <a:spLocks noGrp="1"/>
          </p:cNvSpPr>
          <p:nvPr>
            <p:ph type="sldNum" sz="quarter" idx="12"/>
          </p:nvPr>
        </p:nvSpPr>
        <p:spPr/>
        <p:txBody>
          <a:bodyPr/>
          <a:lstStyle/>
          <a:p>
            <a:fld id="{F9350424-C5F4-4F29-835B-C1B01CA1D5A6}" type="slidenum">
              <a:rPr lang="en-US" smtClean="0"/>
              <a:t>21</a:t>
            </a:fld>
            <a:endParaRPr lang="en-US"/>
          </a:p>
        </p:txBody>
      </p:sp>
    </p:spTree>
    <p:extLst>
      <p:ext uri="{BB962C8B-B14F-4D97-AF65-F5344CB8AC3E}">
        <p14:creationId xmlns:p14="http://schemas.microsoft.com/office/powerpoint/2010/main" val="2978835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457B-1C09-3B4F-B560-8BDEBE6AFEB1}"/>
              </a:ext>
            </a:extLst>
          </p:cNvPr>
          <p:cNvSpPr>
            <a:spLocks noGrp="1"/>
          </p:cNvSpPr>
          <p:nvPr>
            <p:ph type="title"/>
          </p:nvPr>
        </p:nvSpPr>
        <p:spPr/>
        <p:txBody>
          <a:bodyPr/>
          <a:lstStyle/>
          <a:p>
            <a:r>
              <a:rPr lang="en-US"/>
              <a:t>Appalachian Regional Freight Planning</a:t>
            </a:r>
          </a:p>
        </p:txBody>
      </p:sp>
      <p:sp>
        <p:nvSpPr>
          <p:cNvPr id="3" name="Content Placeholder 2">
            <a:extLst>
              <a:ext uri="{FF2B5EF4-FFF2-40B4-BE49-F238E27FC236}">
                <a16:creationId xmlns:a16="http://schemas.microsoft.com/office/drawing/2014/main" id="{00BCBF58-0379-314F-BE95-5B8D861EE7D9}"/>
              </a:ext>
            </a:extLst>
          </p:cNvPr>
          <p:cNvSpPr>
            <a:spLocks noGrp="1"/>
          </p:cNvSpPr>
          <p:nvPr>
            <p:ph idx="1"/>
          </p:nvPr>
        </p:nvSpPr>
        <p:spPr>
          <a:xfrm>
            <a:off x="644796" y="1550655"/>
            <a:ext cx="10515600" cy="4351338"/>
          </a:xfrm>
        </p:spPr>
        <p:txBody>
          <a:bodyPr>
            <a:normAutofit lnSpcReduction="10000"/>
          </a:bodyPr>
          <a:lstStyle/>
          <a:p>
            <a:pPr marL="0" indent="0">
              <a:buNone/>
            </a:pPr>
            <a:r>
              <a:rPr lang="en-US" sz="3400" dirty="0">
                <a:latin typeface="Segoe UI Semibold" panose="020B0702040204020203" pitchFamily="34" charset="0"/>
                <a:cs typeface="Segoe UI Semibold" panose="020B0702040204020203" pitchFamily="34" charset="0"/>
              </a:rPr>
              <a:t>Understanding that Freight </a:t>
            </a:r>
            <a:r>
              <a:rPr lang="en-US" sz="3400" i="1" u="sng" dirty="0">
                <a:latin typeface="Segoe UI Semibold" panose="020B0702040204020203" pitchFamily="34" charset="0"/>
                <a:cs typeface="Segoe UI Semibold" panose="020B0702040204020203" pitchFamily="34" charset="0"/>
              </a:rPr>
              <a:t>is</a:t>
            </a:r>
            <a:r>
              <a:rPr lang="en-US" sz="3400" dirty="0">
                <a:latin typeface="Segoe UI Semibold" panose="020B0702040204020203" pitchFamily="34" charset="0"/>
                <a:cs typeface="Segoe UI Semibold" panose="020B0702040204020203" pitchFamily="34" charset="0"/>
              </a:rPr>
              <a:t> the Economy in Motion</a:t>
            </a:r>
          </a:p>
          <a:p>
            <a:r>
              <a:rPr lang="en-US" dirty="0">
                <a:latin typeface="Segoe UI Semilight" panose="020B0402040204020203" pitchFamily="34" charset="0"/>
                <a:cs typeface="Segoe UI Semilight" panose="020B0402040204020203" pitchFamily="34" charset="0"/>
              </a:rPr>
              <a:t>Freight volumes</a:t>
            </a:r>
          </a:p>
          <a:p>
            <a:pPr lvl="1"/>
            <a:r>
              <a:rPr lang="en-US" i="1" dirty="0">
                <a:solidFill>
                  <a:schemeClr val="bg2">
                    <a:lumMod val="50000"/>
                  </a:schemeClr>
                </a:solidFill>
                <a:latin typeface="Segoe UI Semilight" panose="020B0402040204020203" pitchFamily="34" charset="0"/>
                <a:cs typeface="Segoe UI Semilight" panose="020B0402040204020203" pitchFamily="34" charset="0"/>
              </a:rPr>
              <a:t>Volume</a:t>
            </a:r>
            <a:r>
              <a:rPr lang="en-US" dirty="0">
                <a:solidFill>
                  <a:schemeClr val="bg2">
                    <a:lumMod val="50000"/>
                  </a:schemeClr>
                </a:solidFill>
                <a:latin typeface="Segoe UI Semilight" panose="020B0402040204020203" pitchFamily="34" charset="0"/>
                <a:cs typeface="Segoe UI Semilight" panose="020B0402040204020203" pitchFamily="34" charset="0"/>
              </a:rPr>
              <a:t> </a:t>
            </a:r>
          </a:p>
          <a:p>
            <a:pPr lvl="1"/>
            <a:r>
              <a:rPr lang="en-US" i="1" dirty="0">
                <a:solidFill>
                  <a:schemeClr val="bg2">
                    <a:lumMod val="50000"/>
                  </a:schemeClr>
                </a:solidFill>
                <a:latin typeface="Segoe UI Semilight" panose="020B0402040204020203" pitchFamily="34" charset="0"/>
                <a:cs typeface="Segoe UI Semilight" panose="020B0402040204020203" pitchFamily="34" charset="0"/>
              </a:rPr>
              <a:t>Mode</a:t>
            </a:r>
            <a:endParaRPr lang="en-US" dirty="0">
              <a:solidFill>
                <a:schemeClr val="bg2">
                  <a:lumMod val="50000"/>
                </a:schemeClr>
              </a:solidFill>
              <a:latin typeface="Segoe UI Semilight" panose="020B0402040204020203" pitchFamily="34" charset="0"/>
              <a:cs typeface="Segoe UI Semilight" panose="020B0402040204020203" pitchFamily="34" charset="0"/>
            </a:endParaRPr>
          </a:p>
          <a:p>
            <a:pPr lvl="1"/>
            <a:r>
              <a:rPr lang="en-US" i="1" dirty="0">
                <a:solidFill>
                  <a:schemeClr val="bg2">
                    <a:lumMod val="50000"/>
                  </a:schemeClr>
                </a:solidFill>
                <a:latin typeface="Segoe UI Semilight" panose="020B0402040204020203" pitchFamily="34" charset="0"/>
                <a:cs typeface="Segoe UI Semilight" panose="020B0402040204020203" pitchFamily="34" charset="0"/>
              </a:rPr>
              <a:t>Direction</a:t>
            </a:r>
            <a:r>
              <a:rPr lang="en-US" dirty="0">
                <a:solidFill>
                  <a:schemeClr val="bg2">
                    <a:lumMod val="50000"/>
                  </a:schemeClr>
                </a:solidFill>
                <a:latin typeface="Segoe UI Semilight" panose="020B0402040204020203" pitchFamily="34" charset="0"/>
                <a:cs typeface="Segoe UI Semilight" panose="020B0402040204020203" pitchFamily="34" charset="0"/>
              </a:rPr>
              <a:t> </a:t>
            </a:r>
          </a:p>
          <a:p>
            <a:pPr lvl="1"/>
            <a:r>
              <a:rPr lang="en-US" i="1" dirty="0">
                <a:solidFill>
                  <a:schemeClr val="bg2">
                    <a:lumMod val="50000"/>
                  </a:schemeClr>
                </a:solidFill>
                <a:latin typeface="Segoe UI Semilight" panose="020B0402040204020203" pitchFamily="34" charset="0"/>
                <a:cs typeface="Segoe UI Semilight" panose="020B0402040204020203" pitchFamily="34" charset="0"/>
              </a:rPr>
              <a:t>Commodity</a:t>
            </a:r>
            <a:r>
              <a:rPr lang="en-US" dirty="0">
                <a:solidFill>
                  <a:schemeClr val="bg2">
                    <a:lumMod val="50000"/>
                  </a:schemeClr>
                </a:solidFill>
                <a:latin typeface="Segoe UI Semilight" panose="020B0402040204020203" pitchFamily="34" charset="0"/>
                <a:cs typeface="Segoe UI Semilight" panose="020B0402040204020203" pitchFamily="34" charset="0"/>
              </a:rPr>
              <a:t> </a:t>
            </a:r>
          </a:p>
          <a:p>
            <a:r>
              <a:rPr lang="en-US" dirty="0">
                <a:latin typeface="Segoe UI Semilight" panose="020B0402040204020203" pitchFamily="34" charset="0"/>
                <a:cs typeface="Segoe UI Semilight" panose="020B0402040204020203" pitchFamily="34" charset="0"/>
              </a:rPr>
              <a:t>Economic impacts associated with freight transportation</a:t>
            </a:r>
          </a:p>
          <a:p>
            <a:pPr lvl="1"/>
            <a:r>
              <a:rPr lang="en-US" i="1" dirty="0">
                <a:solidFill>
                  <a:schemeClr val="bg2">
                    <a:lumMod val="50000"/>
                  </a:schemeClr>
                </a:solidFill>
                <a:latin typeface="Segoe UI Semilight" panose="020B0402040204020203" pitchFamily="34" charset="0"/>
                <a:cs typeface="Segoe UI Semilight" panose="020B0402040204020203" pitchFamily="34" charset="0"/>
              </a:rPr>
              <a:t>Employment</a:t>
            </a:r>
          </a:p>
          <a:p>
            <a:pPr lvl="1"/>
            <a:r>
              <a:rPr lang="en-US" i="1" dirty="0">
                <a:solidFill>
                  <a:schemeClr val="bg2">
                    <a:lumMod val="50000"/>
                  </a:schemeClr>
                </a:solidFill>
                <a:latin typeface="Segoe UI Semilight" panose="020B0402040204020203" pitchFamily="34" charset="0"/>
                <a:cs typeface="Segoe UI Semilight" panose="020B0402040204020203" pitchFamily="34" charset="0"/>
              </a:rPr>
              <a:t>Income &amp; Output</a:t>
            </a:r>
          </a:p>
          <a:p>
            <a:pPr lvl="1"/>
            <a:r>
              <a:rPr lang="en-US" i="1" dirty="0">
                <a:solidFill>
                  <a:schemeClr val="bg2">
                    <a:lumMod val="50000"/>
                  </a:schemeClr>
                </a:solidFill>
                <a:latin typeface="Segoe UI Semilight" panose="020B0402040204020203" pitchFamily="34" charset="0"/>
                <a:cs typeface="Segoe UI Semilight" panose="020B0402040204020203" pitchFamily="34" charset="0"/>
              </a:rPr>
              <a:t>Clearly presented analyses</a:t>
            </a:r>
            <a:endParaRPr lang="en-US" dirty="0">
              <a:solidFill>
                <a:schemeClr val="bg2">
                  <a:lumMod val="50000"/>
                </a:schemeClr>
              </a:solidFill>
              <a:latin typeface="Segoe UI Semilight" panose="020B0402040204020203" pitchFamily="34" charset="0"/>
              <a:cs typeface="Segoe UI Semilight" panose="020B0402040204020203" pitchFamily="34" charset="0"/>
            </a:endParaRPr>
          </a:p>
          <a:p>
            <a:pPr marL="0" indent="0">
              <a:buNone/>
            </a:pPr>
            <a:endParaRPr lang="en-US" dirty="0">
              <a:highlight>
                <a:srgbClr val="FFFF00"/>
              </a:highlight>
            </a:endParaRPr>
          </a:p>
          <a:p>
            <a:pPr marL="0" indent="0">
              <a:buNone/>
            </a:pPr>
            <a:endParaRPr lang="en-US" dirty="0">
              <a:highlight>
                <a:srgbClr val="FFFF00"/>
              </a:highlight>
              <a:latin typeface="Segoe UI Semilight" panose="020B0402040204020203" pitchFamily="34" charset="0"/>
              <a:cs typeface="Segoe UI Semilight" panose="020B0402040204020203" pitchFamily="34" charset="0"/>
            </a:endParaRPr>
          </a:p>
        </p:txBody>
      </p:sp>
      <p:sp>
        <p:nvSpPr>
          <p:cNvPr id="4" name="Slide Number Placeholder 3">
            <a:extLst>
              <a:ext uri="{FF2B5EF4-FFF2-40B4-BE49-F238E27FC236}">
                <a16:creationId xmlns:a16="http://schemas.microsoft.com/office/drawing/2014/main" id="{69649ED9-7B10-43E1-A2AB-8EFDE94CC9FA}"/>
              </a:ext>
            </a:extLst>
          </p:cNvPr>
          <p:cNvSpPr>
            <a:spLocks noGrp="1"/>
          </p:cNvSpPr>
          <p:nvPr>
            <p:ph type="sldNum" sz="quarter" idx="12"/>
          </p:nvPr>
        </p:nvSpPr>
        <p:spPr/>
        <p:txBody>
          <a:bodyPr/>
          <a:lstStyle/>
          <a:p>
            <a:fld id="{F9350424-C5F4-4F29-835B-C1B01CA1D5A6}" type="slidenum">
              <a:rPr lang="en-US" smtClean="0"/>
              <a:t>22</a:t>
            </a:fld>
            <a:endParaRPr lang="en-US"/>
          </a:p>
        </p:txBody>
      </p:sp>
    </p:spTree>
    <p:extLst>
      <p:ext uri="{BB962C8B-B14F-4D97-AF65-F5344CB8AC3E}">
        <p14:creationId xmlns:p14="http://schemas.microsoft.com/office/powerpoint/2010/main" val="145308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457B-1C09-3B4F-B560-8BDEBE6AFEB1}"/>
              </a:ext>
            </a:extLst>
          </p:cNvPr>
          <p:cNvSpPr>
            <a:spLocks noGrp="1"/>
          </p:cNvSpPr>
          <p:nvPr>
            <p:ph type="title"/>
          </p:nvPr>
        </p:nvSpPr>
        <p:spPr/>
        <p:txBody>
          <a:bodyPr/>
          <a:lstStyle/>
          <a:p>
            <a:r>
              <a:rPr lang="en-US"/>
              <a:t>Appalachian Regional Freight Planning</a:t>
            </a:r>
          </a:p>
        </p:txBody>
      </p:sp>
      <p:sp>
        <p:nvSpPr>
          <p:cNvPr id="3" name="Content Placeholder 2">
            <a:extLst>
              <a:ext uri="{FF2B5EF4-FFF2-40B4-BE49-F238E27FC236}">
                <a16:creationId xmlns:a16="http://schemas.microsoft.com/office/drawing/2014/main" id="{00BCBF58-0379-314F-BE95-5B8D861EE7D9}"/>
              </a:ext>
            </a:extLst>
          </p:cNvPr>
          <p:cNvSpPr>
            <a:spLocks noGrp="1"/>
          </p:cNvSpPr>
          <p:nvPr>
            <p:ph idx="1"/>
          </p:nvPr>
        </p:nvSpPr>
        <p:spPr>
          <a:xfrm>
            <a:off x="232959" y="1462088"/>
            <a:ext cx="10515600" cy="4351338"/>
          </a:xfrm>
        </p:spPr>
        <p:txBody>
          <a:bodyPr>
            <a:normAutofit/>
          </a:bodyPr>
          <a:lstStyle/>
          <a:p>
            <a:pPr marL="0" indent="0">
              <a:buNone/>
            </a:pPr>
            <a:r>
              <a:rPr lang="en-US" sz="3400">
                <a:latin typeface="Segoe UI Semibold" panose="020B0702040204020203" pitchFamily="34" charset="0"/>
                <a:cs typeface="Segoe UI Semibold" panose="020B0702040204020203" pitchFamily="34" charset="0"/>
              </a:rPr>
              <a:t>Land Use Integration</a:t>
            </a:r>
          </a:p>
        </p:txBody>
      </p:sp>
      <p:pic>
        <p:nvPicPr>
          <p:cNvPr id="10" name="Picture 9">
            <a:extLst>
              <a:ext uri="{FF2B5EF4-FFF2-40B4-BE49-F238E27FC236}">
                <a16:creationId xmlns:a16="http://schemas.microsoft.com/office/drawing/2014/main" id="{F1BE4AA6-8FCF-4B82-B788-CA36101BD8AE}"/>
              </a:ext>
            </a:extLst>
          </p:cNvPr>
          <p:cNvPicPr>
            <a:picLocks noChangeAspect="1"/>
          </p:cNvPicPr>
          <p:nvPr/>
        </p:nvPicPr>
        <p:blipFill rotWithShape="1">
          <a:blip r:embed="rId3"/>
          <a:srcRect/>
          <a:stretch/>
        </p:blipFill>
        <p:spPr>
          <a:xfrm>
            <a:off x="8678371" y="1420625"/>
            <a:ext cx="3121832" cy="4351338"/>
          </a:xfrm>
          <a:prstGeom prst="rect">
            <a:avLst/>
          </a:prstGeom>
          <a:ln>
            <a:solidFill>
              <a:schemeClr val="accent1"/>
            </a:solidFill>
          </a:ln>
          <a:effectLst>
            <a:outerShdw blurRad="50800" dist="50800" dir="5400000" algn="ctr" rotWithShape="0">
              <a:srgbClr val="000000">
                <a:alpha val="82000"/>
              </a:srgbClr>
            </a:outerShdw>
          </a:effectLst>
        </p:spPr>
      </p:pic>
      <p:sp>
        <p:nvSpPr>
          <p:cNvPr id="11" name="Rectangle 10">
            <a:extLst>
              <a:ext uri="{FF2B5EF4-FFF2-40B4-BE49-F238E27FC236}">
                <a16:creationId xmlns:a16="http://schemas.microsoft.com/office/drawing/2014/main" id="{0B37E138-3748-4532-82AA-AB7743AC2612}"/>
              </a:ext>
            </a:extLst>
          </p:cNvPr>
          <p:cNvSpPr/>
          <p:nvPr/>
        </p:nvSpPr>
        <p:spPr>
          <a:xfrm>
            <a:off x="8544805" y="5777286"/>
            <a:ext cx="3388964" cy="584775"/>
          </a:xfrm>
          <a:prstGeom prst="rect">
            <a:avLst/>
          </a:prstGeom>
        </p:spPr>
        <p:txBody>
          <a:bodyPr wrap="square">
            <a:spAutoFit/>
          </a:bodyPr>
          <a:lstStyle/>
          <a:p>
            <a:r>
              <a:rPr lang="en-US" sz="1600">
                <a:latin typeface="Segoe UI Semilight" panose="020B0402040204020203" pitchFamily="34" charset="0"/>
                <a:cs typeface="Segoe UI Semilight" panose="020B0402040204020203" pitchFamily="34" charset="0"/>
              </a:rPr>
              <a:t>Spartanburg County Comprehensive Plan, Future Land Use, 2018</a:t>
            </a:r>
          </a:p>
        </p:txBody>
      </p:sp>
      <p:pic>
        <p:nvPicPr>
          <p:cNvPr id="13" name="Picture 12" descr="A close up of a map&#10;&#10;Description automatically generated">
            <a:extLst>
              <a:ext uri="{FF2B5EF4-FFF2-40B4-BE49-F238E27FC236}">
                <a16:creationId xmlns:a16="http://schemas.microsoft.com/office/drawing/2014/main" id="{50579F46-FE3F-4835-9DBC-11197BEA5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313" y="1420625"/>
            <a:ext cx="3560186" cy="4351338"/>
          </a:xfrm>
          <a:prstGeom prst="rect">
            <a:avLst/>
          </a:prstGeom>
          <a:ln>
            <a:solidFill>
              <a:schemeClr val="accent1"/>
            </a:solidFill>
          </a:ln>
          <a:effectLst>
            <a:outerShdw blurRad="50800" dist="50800" dir="5400000" algn="ctr" rotWithShape="0">
              <a:srgbClr val="000000">
                <a:alpha val="82000"/>
              </a:srgbClr>
            </a:outerShdw>
          </a:effectLst>
        </p:spPr>
      </p:pic>
      <p:sp>
        <p:nvSpPr>
          <p:cNvPr id="14" name="Rectangle 13">
            <a:extLst>
              <a:ext uri="{FF2B5EF4-FFF2-40B4-BE49-F238E27FC236}">
                <a16:creationId xmlns:a16="http://schemas.microsoft.com/office/drawing/2014/main" id="{D018ADDA-CFE2-42C0-AF20-804FBBA7D931}"/>
              </a:ext>
            </a:extLst>
          </p:cNvPr>
          <p:cNvSpPr/>
          <p:nvPr/>
        </p:nvSpPr>
        <p:spPr>
          <a:xfrm>
            <a:off x="4631313" y="5789893"/>
            <a:ext cx="3560186" cy="584775"/>
          </a:xfrm>
          <a:prstGeom prst="rect">
            <a:avLst/>
          </a:prstGeom>
        </p:spPr>
        <p:txBody>
          <a:bodyPr wrap="square">
            <a:spAutoFit/>
          </a:bodyPr>
          <a:lstStyle/>
          <a:p>
            <a:r>
              <a:rPr lang="en-US" sz="1600">
                <a:latin typeface="Segoe UI Semilight" panose="020B0402040204020203" pitchFamily="34" charset="0"/>
                <a:cs typeface="Segoe UI Semilight" panose="020B0402040204020203" pitchFamily="34" charset="0"/>
              </a:rPr>
              <a:t>Greenville County Comprehensive Plan, Future Land Use, 2019</a:t>
            </a:r>
          </a:p>
        </p:txBody>
      </p:sp>
      <p:pic>
        <p:nvPicPr>
          <p:cNvPr id="15" name="Picture 14">
            <a:extLst>
              <a:ext uri="{FF2B5EF4-FFF2-40B4-BE49-F238E27FC236}">
                <a16:creationId xmlns:a16="http://schemas.microsoft.com/office/drawing/2014/main" id="{A45DC0EF-7509-41D5-825C-85D261B6505F}"/>
              </a:ext>
            </a:extLst>
          </p:cNvPr>
          <p:cNvPicPr>
            <a:picLocks noChangeAspect="1"/>
          </p:cNvPicPr>
          <p:nvPr/>
        </p:nvPicPr>
        <p:blipFill rotWithShape="1">
          <a:blip r:embed="rId5"/>
          <a:srcRect l="3244" t="1362" r="2070" b="1451"/>
          <a:stretch/>
        </p:blipFill>
        <p:spPr>
          <a:xfrm>
            <a:off x="652043" y="2152125"/>
            <a:ext cx="3560186" cy="3619838"/>
          </a:xfrm>
          <a:prstGeom prst="rect">
            <a:avLst/>
          </a:prstGeom>
          <a:ln>
            <a:solidFill>
              <a:schemeClr val="accent1"/>
            </a:solidFill>
          </a:ln>
          <a:effectLst>
            <a:outerShdw blurRad="50800" dist="50800" dir="5400000" algn="ctr" rotWithShape="0">
              <a:srgbClr val="000000">
                <a:alpha val="82000"/>
              </a:srgbClr>
            </a:outerShdw>
          </a:effectLst>
        </p:spPr>
      </p:pic>
      <p:sp>
        <p:nvSpPr>
          <p:cNvPr id="16" name="Rectangle 15">
            <a:extLst>
              <a:ext uri="{FF2B5EF4-FFF2-40B4-BE49-F238E27FC236}">
                <a16:creationId xmlns:a16="http://schemas.microsoft.com/office/drawing/2014/main" id="{CB791EEC-7F79-4DCC-A763-7808A825DEBB}"/>
              </a:ext>
            </a:extLst>
          </p:cNvPr>
          <p:cNvSpPr/>
          <p:nvPr/>
        </p:nvSpPr>
        <p:spPr>
          <a:xfrm>
            <a:off x="632773" y="5783589"/>
            <a:ext cx="3560186" cy="584775"/>
          </a:xfrm>
          <a:prstGeom prst="rect">
            <a:avLst/>
          </a:prstGeom>
        </p:spPr>
        <p:txBody>
          <a:bodyPr wrap="square">
            <a:spAutoFit/>
          </a:bodyPr>
          <a:lstStyle/>
          <a:p>
            <a:r>
              <a:rPr lang="en-US" sz="1600">
                <a:latin typeface="Segoe UI Semilight" panose="020B0402040204020203" pitchFamily="34" charset="0"/>
                <a:cs typeface="Segoe UI Semilight" panose="020B0402040204020203" pitchFamily="34" charset="0"/>
              </a:rPr>
              <a:t>Anderson County Comprehensive Plan, Future Land Use, 2016</a:t>
            </a:r>
          </a:p>
        </p:txBody>
      </p:sp>
      <p:sp>
        <p:nvSpPr>
          <p:cNvPr id="4" name="Slide Number Placeholder 3">
            <a:extLst>
              <a:ext uri="{FF2B5EF4-FFF2-40B4-BE49-F238E27FC236}">
                <a16:creationId xmlns:a16="http://schemas.microsoft.com/office/drawing/2014/main" id="{10E02522-64D6-45CF-B783-5B54C98547C2}"/>
              </a:ext>
            </a:extLst>
          </p:cNvPr>
          <p:cNvSpPr>
            <a:spLocks noGrp="1"/>
          </p:cNvSpPr>
          <p:nvPr>
            <p:ph type="sldNum" sz="quarter" idx="12"/>
          </p:nvPr>
        </p:nvSpPr>
        <p:spPr/>
        <p:txBody>
          <a:bodyPr/>
          <a:lstStyle/>
          <a:p>
            <a:fld id="{F9350424-C5F4-4F29-835B-C1B01CA1D5A6}" type="slidenum">
              <a:rPr lang="en-US" smtClean="0"/>
              <a:t>23</a:t>
            </a:fld>
            <a:endParaRPr lang="en-US"/>
          </a:p>
        </p:txBody>
      </p:sp>
    </p:spTree>
    <p:extLst>
      <p:ext uri="{BB962C8B-B14F-4D97-AF65-F5344CB8AC3E}">
        <p14:creationId xmlns:p14="http://schemas.microsoft.com/office/powerpoint/2010/main" val="4062056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457B-1C09-3B4F-B560-8BDEBE6AFEB1}"/>
              </a:ext>
            </a:extLst>
          </p:cNvPr>
          <p:cNvSpPr>
            <a:spLocks noGrp="1"/>
          </p:cNvSpPr>
          <p:nvPr>
            <p:ph type="title"/>
          </p:nvPr>
        </p:nvSpPr>
        <p:spPr/>
        <p:txBody>
          <a:bodyPr/>
          <a:lstStyle/>
          <a:p>
            <a:r>
              <a:rPr lang="en-US"/>
              <a:t>Appalachian Regional Freight Planning</a:t>
            </a:r>
          </a:p>
        </p:txBody>
      </p:sp>
      <p:pic>
        <p:nvPicPr>
          <p:cNvPr id="12" name="Content Placeholder 11" descr="A truck driving down a street&#10;&#10;Description automatically generated">
            <a:extLst>
              <a:ext uri="{FF2B5EF4-FFF2-40B4-BE49-F238E27FC236}">
                <a16:creationId xmlns:a16="http://schemas.microsoft.com/office/drawing/2014/main" id="{8A231716-4664-4C75-87B5-0B286534BEF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27" r="14935"/>
          <a:stretch/>
        </p:blipFill>
        <p:spPr>
          <a:xfrm>
            <a:off x="7601321" y="2267175"/>
            <a:ext cx="4278708" cy="2483856"/>
          </a:xfrm>
          <a:ln>
            <a:solidFill>
              <a:schemeClr val="accent1"/>
            </a:solidFill>
          </a:ln>
        </p:spPr>
      </p:pic>
      <p:pic>
        <p:nvPicPr>
          <p:cNvPr id="4" name="Picture 3">
            <a:extLst>
              <a:ext uri="{FF2B5EF4-FFF2-40B4-BE49-F238E27FC236}">
                <a16:creationId xmlns:a16="http://schemas.microsoft.com/office/drawing/2014/main" id="{6E3DA0C8-2262-44D6-A4DE-9AD456ADC1F6}"/>
              </a:ext>
            </a:extLst>
          </p:cNvPr>
          <p:cNvPicPr>
            <a:picLocks noChangeAspect="1"/>
          </p:cNvPicPr>
          <p:nvPr/>
        </p:nvPicPr>
        <p:blipFill rotWithShape="1">
          <a:blip r:embed="rId4">
            <a:extLst>
              <a:ext uri="{28A0092B-C50C-407E-A947-70E740481C1C}">
                <a14:useLocalDpi xmlns:a14="http://schemas.microsoft.com/office/drawing/2010/main" val="0"/>
              </a:ext>
            </a:extLst>
          </a:blip>
          <a:srcRect l="14738" r="2"/>
          <a:stretch/>
        </p:blipFill>
        <p:spPr>
          <a:xfrm>
            <a:off x="308672" y="2267175"/>
            <a:ext cx="3178658" cy="2483857"/>
          </a:xfrm>
          <a:prstGeom prst="rect">
            <a:avLst/>
          </a:prstGeom>
          <a:ln>
            <a:solidFill>
              <a:schemeClr val="accent1"/>
            </a:solidFill>
          </a:ln>
        </p:spPr>
      </p:pic>
      <p:pic>
        <p:nvPicPr>
          <p:cNvPr id="5" name="Picture 4">
            <a:extLst>
              <a:ext uri="{FF2B5EF4-FFF2-40B4-BE49-F238E27FC236}">
                <a16:creationId xmlns:a16="http://schemas.microsoft.com/office/drawing/2014/main" id="{ABDAA5DD-57AB-4599-99E9-40BE98C9BA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0268" y="2267175"/>
            <a:ext cx="3728115" cy="2483856"/>
          </a:xfrm>
          <a:prstGeom prst="rect">
            <a:avLst/>
          </a:prstGeom>
          <a:ln>
            <a:solidFill>
              <a:schemeClr val="accent1"/>
            </a:solidFill>
          </a:ln>
        </p:spPr>
      </p:pic>
      <p:sp>
        <p:nvSpPr>
          <p:cNvPr id="7" name="Rectangle 6">
            <a:extLst>
              <a:ext uri="{FF2B5EF4-FFF2-40B4-BE49-F238E27FC236}">
                <a16:creationId xmlns:a16="http://schemas.microsoft.com/office/drawing/2014/main" id="{387E66DE-05A5-4FFE-83E1-4EC24BD45460}"/>
              </a:ext>
            </a:extLst>
          </p:cNvPr>
          <p:cNvSpPr/>
          <p:nvPr/>
        </p:nvSpPr>
        <p:spPr>
          <a:xfrm>
            <a:off x="279591" y="4810264"/>
            <a:ext cx="2880301" cy="369332"/>
          </a:xfrm>
          <a:prstGeom prst="rect">
            <a:avLst/>
          </a:prstGeom>
        </p:spPr>
        <p:txBody>
          <a:bodyPr wrap="square">
            <a:spAutoFit/>
          </a:bodyPr>
          <a:lstStyle/>
          <a:p>
            <a:r>
              <a:rPr lang="en-US">
                <a:latin typeface="Segoe UI Semilight" panose="020B0402040204020203" pitchFamily="34" charset="0"/>
                <a:cs typeface="Segoe UI Semilight" panose="020B0402040204020203" pitchFamily="34" charset="0"/>
              </a:rPr>
              <a:t>Truck Parking Signs</a:t>
            </a:r>
          </a:p>
        </p:txBody>
      </p:sp>
      <p:sp>
        <p:nvSpPr>
          <p:cNvPr id="8" name="Rectangle 7">
            <a:extLst>
              <a:ext uri="{FF2B5EF4-FFF2-40B4-BE49-F238E27FC236}">
                <a16:creationId xmlns:a16="http://schemas.microsoft.com/office/drawing/2014/main" id="{A3C1B812-3AE0-49DD-AB78-2AFBB333DD79}"/>
              </a:ext>
            </a:extLst>
          </p:cNvPr>
          <p:cNvSpPr/>
          <p:nvPr/>
        </p:nvSpPr>
        <p:spPr>
          <a:xfrm>
            <a:off x="3680268" y="4801098"/>
            <a:ext cx="2880301" cy="646331"/>
          </a:xfrm>
          <a:prstGeom prst="rect">
            <a:avLst/>
          </a:prstGeom>
        </p:spPr>
        <p:txBody>
          <a:bodyPr wrap="square">
            <a:spAutoFit/>
          </a:bodyPr>
          <a:lstStyle/>
          <a:p>
            <a:r>
              <a:rPr lang="en-US">
                <a:latin typeface="Segoe UI Semilight" panose="020B0402040204020203" pitchFamily="34" charset="0"/>
                <a:cs typeface="Segoe UI Semilight" panose="020B0402040204020203" pitchFamily="34" charset="0"/>
              </a:rPr>
              <a:t>ITS/Dynamic Message Signs</a:t>
            </a:r>
          </a:p>
        </p:txBody>
      </p:sp>
      <p:sp>
        <p:nvSpPr>
          <p:cNvPr id="9" name="Rectangle 8">
            <a:extLst>
              <a:ext uri="{FF2B5EF4-FFF2-40B4-BE49-F238E27FC236}">
                <a16:creationId xmlns:a16="http://schemas.microsoft.com/office/drawing/2014/main" id="{2E84116C-C0BF-4E57-9C90-2D58771EBBC0}"/>
              </a:ext>
            </a:extLst>
          </p:cNvPr>
          <p:cNvSpPr/>
          <p:nvPr/>
        </p:nvSpPr>
        <p:spPr>
          <a:xfrm>
            <a:off x="7601321" y="4813642"/>
            <a:ext cx="3032924" cy="369332"/>
          </a:xfrm>
          <a:prstGeom prst="rect">
            <a:avLst/>
          </a:prstGeom>
        </p:spPr>
        <p:txBody>
          <a:bodyPr wrap="square">
            <a:spAutoFit/>
          </a:bodyPr>
          <a:lstStyle/>
          <a:p>
            <a:r>
              <a:rPr lang="en-US">
                <a:latin typeface="Segoe UI Semilight" panose="020B0402040204020203" pitchFamily="34" charset="0"/>
                <a:cs typeface="Segoe UI Semilight" panose="020B0402040204020203" pitchFamily="34" charset="0"/>
              </a:rPr>
              <a:t>Truck Platooning</a:t>
            </a:r>
          </a:p>
        </p:txBody>
      </p:sp>
      <p:sp>
        <p:nvSpPr>
          <p:cNvPr id="3" name="Slide Number Placeholder 2">
            <a:extLst>
              <a:ext uri="{FF2B5EF4-FFF2-40B4-BE49-F238E27FC236}">
                <a16:creationId xmlns:a16="http://schemas.microsoft.com/office/drawing/2014/main" id="{CBADEC80-00DE-4E21-98BB-E0B6A2377635}"/>
              </a:ext>
            </a:extLst>
          </p:cNvPr>
          <p:cNvSpPr>
            <a:spLocks noGrp="1"/>
          </p:cNvSpPr>
          <p:nvPr>
            <p:ph type="sldNum" sz="quarter" idx="12"/>
          </p:nvPr>
        </p:nvSpPr>
        <p:spPr/>
        <p:txBody>
          <a:bodyPr/>
          <a:lstStyle/>
          <a:p>
            <a:fld id="{F9350424-C5F4-4F29-835B-C1B01CA1D5A6}" type="slidenum">
              <a:rPr lang="en-US" smtClean="0"/>
              <a:t>24</a:t>
            </a:fld>
            <a:endParaRPr lang="en-US"/>
          </a:p>
        </p:txBody>
      </p:sp>
      <p:sp>
        <p:nvSpPr>
          <p:cNvPr id="6" name="Rectangle 5">
            <a:extLst>
              <a:ext uri="{FF2B5EF4-FFF2-40B4-BE49-F238E27FC236}">
                <a16:creationId xmlns:a16="http://schemas.microsoft.com/office/drawing/2014/main" id="{9ECF7EB2-128E-E54E-AABA-DAFA6FEC8AC1}"/>
              </a:ext>
            </a:extLst>
          </p:cNvPr>
          <p:cNvSpPr/>
          <p:nvPr/>
        </p:nvSpPr>
        <p:spPr>
          <a:xfrm>
            <a:off x="308672" y="1567824"/>
            <a:ext cx="4872744" cy="615553"/>
          </a:xfrm>
          <a:prstGeom prst="rect">
            <a:avLst/>
          </a:prstGeom>
        </p:spPr>
        <p:txBody>
          <a:bodyPr wrap="none">
            <a:spAutoFit/>
          </a:bodyPr>
          <a:lstStyle/>
          <a:p>
            <a:r>
              <a:rPr lang="en-US" sz="3400">
                <a:latin typeface="Segoe UI Semibold" panose="020B0702040204020203" pitchFamily="34" charset="0"/>
                <a:cs typeface="Segoe UI Semibold" panose="020B0702040204020203" pitchFamily="34" charset="0"/>
              </a:rPr>
              <a:t>Transportation Technology</a:t>
            </a:r>
          </a:p>
        </p:txBody>
      </p:sp>
    </p:spTree>
    <p:extLst>
      <p:ext uri="{BB962C8B-B14F-4D97-AF65-F5344CB8AC3E}">
        <p14:creationId xmlns:p14="http://schemas.microsoft.com/office/powerpoint/2010/main" val="1472397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457B-1C09-3B4F-B560-8BDEBE6AFEB1}"/>
              </a:ext>
            </a:extLst>
          </p:cNvPr>
          <p:cNvSpPr>
            <a:spLocks noGrp="1"/>
          </p:cNvSpPr>
          <p:nvPr>
            <p:ph type="title"/>
          </p:nvPr>
        </p:nvSpPr>
        <p:spPr/>
        <p:txBody>
          <a:bodyPr/>
          <a:lstStyle/>
          <a:p>
            <a:r>
              <a:rPr lang="en-US"/>
              <a:t>Appalachian Regional Freight Planning</a:t>
            </a:r>
          </a:p>
        </p:txBody>
      </p:sp>
      <p:sp>
        <p:nvSpPr>
          <p:cNvPr id="3" name="Content Placeholder 2">
            <a:extLst>
              <a:ext uri="{FF2B5EF4-FFF2-40B4-BE49-F238E27FC236}">
                <a16:creationId xmlns:a16="http://schemas.microsoft.com/office/drawing/2014/main" id="{00BCBF58-0379-314F-BE95-5B8D861EE7D9}"/>
              </a:ext>
            </a:extLst>
          </p:cNvPr>
          <p:cNvSpPr>
            <a:spLocks noGrp="1"/>
          </p:cNvSpPr>
          <p:nvPr>
            <p:ph idx="1"/>
          </p:nvPr>
        </p:nvSpPr>
        <p:spPr>
          <a:xfrm>
            <a:off x="614082" y="1733550"/>
            <a:ext cx="10515600" cy="4351338"/>
          </a:xfrm>
        </p:spPr>
        <p:txBody>
          <a:bodyPr>
            <a:normAutofit/>
          </a:bodyPr>
          <a:lstStyle/>
          <a:p>
            <a:pPr marL="0" indent="0">
              <a:buNone/>
            </a:pPr>
            <a:r>
              <a:rPr lang="en-US" sz="3400">
                <a:latin typeface="Segoe UI Semibold" panose="020B0702040204020203" pitchFamily="34" charset="0"/>
                <a:cs typeface="Segoe UI Semibold" panose="020B0702040204020203" pitchFamily="34" charset="0"/>
              </a:rPr>
              <a:t>Financial Planning and Plan Implementation </a:t>
            </a:r>
          </a:p>
        </p:txBody>
      </p:sp>
      <p:sp>
        <p:nvSpPr>
          <p:cNvPr id="5" name="TextBox 4">
            <a:extLst>
              <a:ext uri="{FF2B5EF4-FFF2-40B4-BE49-F238E27FC236}">
                <a16:creationId xmlns:a16="http://schemas.microsoft.com/office/drawing/2014/main" id="{A22B9A36-D5A9-46C2-8FF1-B37E7DEE3C36}"/>
              </a:ext>
            </a:extLst>
          </p:cNvPr>
          <p:cNvSpPr txBox="1"/>
          <p:nvPr/>
        </p:nvSpPr>
        <p:spPr>
          <a:xfrm>
            <a:off x="2296157" y="4545020"/>
            <a:ext cx="2315068" cy="954107"/>
          </a:xfrm>
          <a:prstGeom prst="rect">
            <a:avLst/>
          </a:prstGeom>
          <a:noFill/>
          <a:ln>
            <a:noFill/>
          </a:ln>
        </p:spPr>
        <p:txBody>
          <a:bodyPr wrap="square" rtlCol="0">
            <a:spAutoFit/>
          </a:bodyPr>
          <a:lstStyle/>
          <a:p>
            <a:pPr algn="ctr"/>
            <a:r>
              <a:rPr lang="en-US" sz="2800" b="1">
                <a:latin typeface="Segoe UI Semibold" panose="020B0702040204020203" pitchFamily="34" charset="0"/>
                <a:cs typeface="Segoe UI Semibold" panose="020B0702040204020203" pitchFamily="34" charset="0"/>
              </a:rPr>
              <a:t>Cost Estimates</a:t>
            </a:r>
          </a:p>
        </p:txBody>
      </p:sp>
      <p:sp>
        <p:nvSpPr>
          <p:cNvPr id="6" name="TextBox 5">
            <a:extLst>
              <a:ext uri="{FF2B5EF4-FFF2-40B4-BE49-F238E27FC236}">
                <a16:creationId xmlns:a16="http://schemas.microsoft.com/office/drawing/2014/main" id="{A5A6CCBC-0323-4C6B-AFDE-BF0E2BCA9BB5}"/>
              </a:ext>
            </a:extLst>
          </p:cNvPr>
          <p:cNvSpPr txBox="1"/>
          <p:nvPr/>
        </p:nvSpPr>
        <p:spPr>
          <a:xfrm>
            <a:off x="7908114" y="4545018"/>
            <a:ext cx="2108577" cy="1384996"/>
          </a:xfrm>
          <a:prstGeom prst="rect">
            <a:avLst/>
          </a:prstGeom>
          <a:noFill/>
          <a:ln>
            <a:noFill/>
          </a:ln>
        </p:spPr>
        <p:txBody>
          <a:bodyPr wrap="square" rtlCol="0">
            <a:spAutoFit/>
          </a:bodyPr>
          <a:lstStyle/>
          <a:p>
            <a:pPr algn="ctr"/>
            <a:r>
              <a:rPr lang="en-US" sz="2800" b="1">
                <a:latin typeface="Segoe UI Semibold" panose="020B0702040204020203" pitchFamily="34" charset="0"/>
                <a:cs typeface="Segoe UI Semibold" panose="020B0702040204020203" pitchFamily="34" charset="0"/>
              </a:rPr>
              <a:t>Local and State Plan Integration</a:t>
            </a:r>
          </a:p>
        </p:txBody>
      </p:sp>
      <p:sp>
        <p:nvSpPr>
          <p:cNvPr id="7" name="TextBox 6">
            <a:extLst>
              <a:ext uri="{FF2B5EF4-FFF2-40B4-BE49-F238E27FC236}">
                <a16:creationId xmlns:a16="http://schemas.microsoft.com/office/drawing/2014/main" id="{B34FDAB2-8760-41DE-9E8D-6D85D90C7880}"/>
              </a:ext>
            </a:extLst>
          </p:cNvPr>
          <p:cNvSpPr txBox="1"/>
          <p:nvPr/>
        </p:nvSpPr>
        <p:spPr>
          <a:xfrm>
            <a:off x="4857713" y="4545020"/>
            <a:ext cx="2476574" cy="1384994"/>
          </a:xfrm>
          <a:prstGeom prst="rect">
            <a:avLst/>
          </a:prstGeom>
          <a:noFill/>
          <a:ln>
            <a:noFill/>
          </a:ln>
        </p:spPr>
        <p:txBody>
          <a:bodyPr wrap="square" rtlCol="0">
            <a:spAutoFit/>
          </a:bodyPr>
          <a:lstStyle/>
          <a:p>
            <a:pPr algn="ctr"/>
            <a:r>
              <a:rPr lang="en-US" sz="2800" b="1">
                <a:latin typeface="Segoe UI Semibold" panose="020B0702040204020203" pitchFamily="34" charset="0"/>
                <a:cs typeface="Segoe UI Semibold" panose="020B0702040204020203" pitchFamily="34" charset="0"/>
              </a:rPr>
              <a:t>Grant Funding Opportunities</a:t>
            </a:r>
          </a:p>
        </p:txBody>
      </p:sp>
      <p:grpSp>
        <p:nvGrpSpPr>
          <p:cNvPr id="36" name="Group 35">
            <a:extLst>
              <a:ext uri="{FF2B5EF4-FFF2-40B4-BE49-F238E27FC236}">
                <a16:creationId xmlns:a16="http://schemas.microsoft.com/office/drawing/2014/main" id="{5E7FD15B-3396-454A-AA49-CA3E6C69E916}"/>
              </a:ext>
            </a:extLst>
          </p:cNvPr>
          <p:cNvGrpSpPr/>
          <p:nvPr/>
        </p:nvGrpSpPr>
        <p:grpSpPr>
          <a:xfrm>
            <a:off x="2680943" y="2558565"/>
            <a:ext cx="1545499" cy="1622918"/>
            <a:chOff x="2680943" y="2558565"/>
            <a:chExt cx="1545499" cy="1622918"/>
          </a:xfrm>
        </p:grpSpPr>
        <p:grpSp>
          <p:nvGrpSpPr>
            <p:cNvPr id="9" name="Group 8">
              <a:extLst>
                <a:ext uri="{FF2B5EF4-FFF2-40B4-BE49-F238E27FC236}">
                  <a16:creationId xmlns:a16="http://schemas.microsoft.com/office/drawing/2014/main" id="{F4631B5E-5258-437D-8DA9-8BA7F7CF8642}"/>
                </a:ext>
              </a:extLst>
            </p:cNvPr>
            <p:cNvGrpSpPr/>
            <p:nvPr/>
          </p:nvGrpSpPr>
          <p:grpSpPr>
            <a:xfrm>
              <a:off x="2680943" y="2558565"/>
              <a:ext cx="1545499" cy="1622918"/>
              <a:chOff x="1295400" y="1856509"/>
              <a:chExt cx="1593273" cy="1593273"/>
            </a:xfrm>
          </p:grpSpPr>
          <p:sp>
            <p:nvSpPr>
              <p:cNvPr id="23" name="Oval 22">
                <a:extLst>
                  <a:ext uri="{FF2B5EF4-FFF2-40B4-BE49-F238E27FC236}">
                    <a16:creationId xmlns:a16="http://schemas.microsoft.com/office/drawing/2014/main" id="{4E831F9C-B4D8-4607-8575-9E45151F3D9B}"/>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1829A4-D8DB-4A7D-BAF8-D29F6744BF39}"/>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raphic 9" descr="Dollar">
              <a:extLst>
                <a:ext uri="{FF2B5EF4-FFF2-40B4-BE49-F238E27FC236}">
                  <a16:creationId xmlns:a16="http://schemas.microsoft.com/office/drawing/2014/main" id="{7362ECCD-A35A-4CA3-A4A3-6A81451B16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915136" y="2808294"/>
              <a:ext cx="1077111" cy="1077111"/>
            </a:xfrm>
            <a:prstGeom prst="rect">
              <a:avLst/>
            </a:prstGeom>
          </p:spPr>
        </p:pic>
      </p:grpSp>
      <p:grpSp>
        <p:nvGrpSpPr>
          <p:cNvPr id="38" name="Group 37">
            <a:extLst>
              <a:ext uri="{FF2B5EF4-FFF2-40B4-BE49-F238E27FC236}">
                <a16:creationId xmlns:a16="http://schemas.microsoft.com/office/drawing/2014/main" id="{D3EDD68B-4BE9-468C-AA5C-0AB43A14A4A1}"/>
              </a:ext>
            </a:extLst>
          </p:cNvPr>
          <p:cNvGrpSpPr/>
          <p:nvPr/>
        </p:nvGrpSpPr>
        <p:grpSpPr>
          <a:xfrm>
            <a:off x="8147807" y="2494719"/>
            <a:ext cx="1545499" cy="1622918"/>
            <a:chOff x="8147807" y="2494719"/>
            <a:chExt cx="1545499" cy="1622918"/>
          </a:xfrm>
        </p:grpSpPr>
        <p:grpSp>
          <p:nvGrpSpPr>
            <p:cNvPr id="11" name="Group 10">
              <a:extLst>
                <a:ext uri="{FF2B5EF4-FFF2-40B4-BE49-F238E27FC236}">
                  <a16:creationId xmlns:a16="http://schemas.microsoft.com/office/drawing/2014/main" id="{D8D67FAD-7C50-41F5-A1D8-022DDEBF1E02}"/>
                </a:ext>
              </a:extLst>
            </p:cNvPr>
            <p:cNvGrpSpPr/>
            <p:nvPr/>
          </p:nvGrpSpPr>
          <p:grpSpPr>
            <a:xfrm>
              <a:off x="8147807" y="2494719"/>
              <a:ext cx="1545499" cy="1622918"/>
              <a:chOff x="1295400" y="1856509"/>
              <a:chExt cx="1593273" cy="1593273"/>
            </a:xfrm>
          </p:grpSpPr>
          <p:sp>
            <p:nvSpPr>
              <p:cNvPr id="21" name="Oval 20">
                <a:extLst>
                  <a:ext uri="{FF2B5EF4-FFF2-40B4-BE49-F238E27FC236}">
                    <a16:creationId xmlns:a16="http://schemas.microsoft.com/office/drawing/2014/main" id="{BBC621EB-36BE-419D-8257-72B684E99A63}"/>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92944-AD34-416F-8B39-C5E424862FC3}"/>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Gears">
              <a:extLst>
                <a:ext uri="{FF2B5EF4-FFF2-40B4-BE49-F238E27FC236}">
                  <a16:creationId xmlns:a16="http://schemas.microsoft.com/office/drawing/2014/main" id="{89D77B58-C029-410B-92EB-A77827B5EA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90330" y="2766934"/>
              <a:ext cx="1060452" cy="1060452"/>
            </a:xfrm>
            <a:prstGeom prst="rect">
              <a:avLst/>
            </a:prstGeom>
          </p:spPr>
        </p:pic>
      </p:grpSp>
      <p:grpSp>
        <p:nvGrpSpPr>
          <p:cNvPr id="37" name="Group 36">
            <a:extLst>
              <a:ext uri="{FF2B5EF4-FFF2-40B4-BE49-F238E27FC236}">
                <a16:creationId xmlns:a16="http://schemas.microsoft.com/office/drawing/2014/main" id="{462D0247-A016-45DB-A9BF-57DEB72FF787}"/>
              </a:ext>
            </a:extLst>
          </p:cNvPr>
          <p:cNvGrpSpPr/>
          <p:nvPr/>
        </p:nvGrpSpPr>
        <p:grpSpPr>
          <a:xfrm>
            <a:off x="5414375" y="2558565"/>
            <a:ext cx="1545499" cy="1622918"/>
            <a:chOff x="5414375" y="2558565"/>
            <a:chExt cx="1545499" cy="1622918"/>
          </a:xfrm>
        </p:grpSpPr>
        <p:grpSp>
          <p:nvGrpSpPr>
            <p:cNvPr id="13" name="Group 12">
              <a:extLst>
                <a:ext uri="{FF2B5EF4-FFF2-40B4-BE49-F238E27FC236}">
                  <a16:creationId xmlns:a16="http://schemas.microsoft.com/office/drawing/2014/main" id="{B7278ECE-7D62-4166-9972-712345D7877F}"/>
                </a:ext>
              </a:extLst>
            </p:cNvPr>
            <p:cNvGrpSpPr/>
            <p:nvPr/>
          </p:nvGrpSpPr>
          <p:grpSpPr>
            <a:xfrm>
              <a:off x="5414375" y="2558565"/>
              <a:ext cx="1545499" cy="1622918"/>
              <a:chOff x="1295400" y="1856509"/>
              <a:chExt cx="1593273" cy="1593273"/>
            </a:xfrm>
          </p:grpSpPr>
          <p:sp>
            <p:nvSpPr>
              <p:cNvPr id="19" name="Oval 18">
                <a:extLst>
                  <a:ext uri="{FF2B5EF4-FFF2-40B4-BE49-F238E27FC236}">
                    <a16:creationId xmlns:a16="http://schemas.microsoft.com/office/drawing/2014/main" id="{95EF96EB-E4CC-4B2F-9B1A-556EA12E2981}"/>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342252-3862-404F-90B1-16F084164C92}"/>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4" name="Graphic 13" descr="Contract">
              <a:extLst>
                <a:ext uri="{FF2B5EF4-FFF2-40B4-BE49-F238E27FC236}">
                  <a16:creationId xmlns:a16="http://schemas.microsoft.com/office/drawing/2014/main" id="{27615148-1AB6-4842-B394-74BC262D61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647655" y="2810416"/>
              <a:ext cx="1077111" cy="1077111"/>
            </a:xfrm>
            <a:prstGeom prst="rect">
              <a:avLst/>
            </a:prstGeom>
          </p:spPr>
        </p:pic>
      </p:grpSp>
      <p:sp>
        <p:nvSpPr>
          <p:cNvPr id="8" name="Slide Number Placeholder 7">
            <a:extLst>
              <a:ext uri="{FF2B5EF4-FFF2-40B4-BE49-F238E27FC236}">
                <a16:creationId xmlns:a16="http://schemas.microsoft.com/office/drawing/2014/main" id="{21B9A915-49D8-4E67-8541-9CF73F7E9104}"/>
              </a:ext>
            </a:extLst>
          </p:cNvPr>
          <p:cNvSpPr>
            <a:spLocks noGrp="1"/>
          </p:cNvSpPr>
          <p:nvPr>
            <p:ph type="sldNum" sz="quarter" idx="12"/>
          </p:nvPr>
        </p:nvSpPr>
        <p:spPr/>
        <p:txBody>
          <a:bodyPr/>
          <a:lstStyle/>
          <a:p>
            <a:fld id="{F9350424-C5F4-4F29-835B-C1B01CA1D5A6}" type="slidenum">
              <a:rPr lang="en-US" smtClean="0"/>
              <a:t>25</a:t>
            </a:fld>
            <a:endParaRPr lang="en-US"/>
          </a:p>
        </p:txBody>
      </p:sp>
    </p:spTree>
    <p:extLst>
      <p:ext uri="{BB962C8B-B14F-4D97-AF65-F5344CB8AC3E}">
        <p14:creationId xmlns:p14="http://schemas.microsoft.com/office/powerpoint/2010/main" val="1393273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457B-1C09-3B4F-B560-8BDEBE6AFEB1}"/>
              </a:ext>
            </a:extLst>
          </p:cNvPr>
          <p:cNvSpPr>
            <a:spLocks noGrp="1"/>
          </p:cNvSpPr>
          <p:nvPr>
            <p:ph type="title"/>
          </p:nvPr>
        </p:nvSpPr>
        <p:spPr/>
        <p:txBody>
          <a:bodyPr/>
          <a:lstStyle/>
          <a:p>
            <a:r>
              <a:rPr lang="en-US"/>
              <a:t>Appalachian Regional Freight Planning</a:t>
            </a:r>
          </a:p>
        </p:txBody>
      </p:sp>
      <p:sp>
        <p:nvSpPr>
          <p:cNvPr id="3" name="Slide Number Placeholder 2">
            <a:extLst>
              <a:ext uri="{FF2B5EF4-FFF2-40B4-BE49-F238E27FC236}">
                <a16:creationId xmlns:a16="http://schemas.microsoft.com/office/drawing/2014/main" id="{3601EADD-321F-48D7-B3B3-5E17E92312CC}"/>
              </a:ext>
            </a:extLst>
          </p:cNvPr>
          <p:cNvSpPr>
            <a:spLocks noGrp="1"/>
          </p:cNvSpPr>
          <p:nvPr>
            <p:ph type="sldNum" sz="quarter" idx="12"/>
          </p:nvPr>
        </p:nvSpPr>
        <p:spPr/>
        <p:txBody>
          <a:bodyPr/>
          <a:lstStyle/>
          <a:p>
            <a:fld id="{F9350424-C5F4-4F29-835B-C1B01CA1D5A6}" type="slidenum">
              <a:rPr lang="en-US" smtClean="0"/>
              <a:t>26</a:t>
            </a:fld>
            <a:endParaRPr lang="en-US"/>
          </a:p>
        </p:txBody>
      </p:sp>
      <p:pic>
        <p:nvPicPr>
          <p:cNvPr id="6" name="Picture 5" descr="A picture containing text, map&#10;&#10;Description automatically generated">
            <a:extLst>
              <a:ext uri="{FF2B5EF4-FFF2-40B4-BE49-F238E27FC236}">
                <a16:creationId xmlns:a16="http://schemas.microsoft.com/office/drawing/2014/main" id="{276C6646-D98E-4050-9A72-D74488085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935" y="1370137"/>
            <a:ext cx="6679320" cy="5161292"/>
          </a:xfrm>
          <a:prstGeom prst="rect">
            <a:avLst/>
          </a:prstGeom>
        </p:spPr>
      </p:pic>
    </p:spTree>
    <p:extLst>
      <p:ext uri="{BB962C8B-B14F-4D97-AF65-F5344CB8AC3E}">
        <p14:creationId xmlns:p14="http://schemas.microsoft.com/office/powerpoint/2010/main" val="208926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uzzle">
            <a:extLst>
              <a:ext uri="{FF2B5EF4-FFF2-40B4-BE49-F238E27FC236}">
                <a16:creationId xmlns:a16="http://schemas.microsoft.com/office/drawing/2014/main" id="{AD7A4CA6-6C97-4BAA-B709-8A12A8D9E9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9719" y="958964"/>
            <a:ext cx="5762512" cy="5762512"/>
          </a:xfrm>
          <a:prstGeom prst="rect">
            <a:avLst/>
          </a:prstGeom>
        </p:spPr>
      </p:pic>
      <p:sp>
        <p:nvSpPr>
          <p:cNvPr id="2" name="Title 1">
            <a:extLst>
              <a:ext uri="{FF2B5EF4-FFF2-40B4-BE49-F238E27FC236}">
                <a16:creationId xmlns:a16="http://schemas.microsoft.com/office/drawing/2014/main" id="{500DA52A-87BD-CC4A-AFAD-B68F27C1BD2B}"/>
              </a:ext>
            </a:extLst>
          </p:cNvPr>
          <p:cNvSpPr>
            <a:spLocks noGrp="1"/>
          </p:cNvSpPr>
          <p:nvPr>
            <p:ph type="title"/>
          </p:nvPr>
        </p:nvSpPr>
        <p:spPr/>
        <p:txBody>
          <a:bodyPr/>
          <a:lstStyle/>
          <a:p>
            <a:r>
              <a:rPr lang="en-US"/>
              <a:t>POLLING QUESTION:</a:t>
            </a:r>
          </a:p>
        </p:txBody>
      </p:sp>
      <p:sp>
        <p:nvSpPr>
          <p:cNvPr id="3" name="Content Placeholder 2">
            <a:extLst>
              <a:ext uri="{FF2B5EF4-FFF2-40B4-BE49-F238E27FC236}">
                <a16:creationId xmlns:a16="http://schemas.microsoft.com/office/drawing/2014/main" id="{C2497F30-F78D-744A-8961-03EC2B133CC4}"/>
              </a:ext>
            </a:extLst>
          </p:cNvPr>
          <p:cNvSpPr>
            <a:spLocks noGrp="1"/>
          </p:cNvSpPr>
          <p:nvPr>
            <p:ph idx="1"/>
          </p:nvPr>
        </p:nvSpPr>
        <p:spPr>
          <a:xfrm>
            <a:off x="838200" y="2506662"/>
            <a:ext cx="4754078" cy="4351338"/>
          </a:xfrm>
        </p:spPr>
        <p:txBody>
          <a:bodyPr>
            <a:normAutofit/>
          </a:bodyPr>
          <a:lstStyle/>
          <a:p>
            <a:pPr marL="0" indent="0" algn="ctr">
              <a:buNone/>
            </a:pPr>
            <a:r>
              <a:rPr lang="en-US" sz="4000" b="1" i="1">
                <a:latin typeface="Segoe UI Semilight" panose="020B0402040204020203" pitchFamily="34" charset="0"/>
                <a:cs typeface="Segoe UI Semilight" panose="020B0402040204020203" pitchFamily="34" charset="0"/>
              </a:rPr>
              <a:t>Now that you know what this freight plan is, what are you most excited about? </a:t>
            </a:r>
            <a:endParaRPr lang="en-US" sz="4000" b="1" i="1">
              <a:highlight>
                <a:srgbClr val="FFFF00"/>
              </a:highlight>
              <a:latin typeface="Segoe UI Semilight" panose="020B0402040204020203" pitchFamily="34" charset="0"/>
              <a:cs typeface="Segoe UI Semilight" panose="020B0402040204020203" pitchFamily="34" charset="0"/>
            </a:endParaRPr>
          </a:p>
        </p:txBody>
      </p:sp>
      <p:sp>
        <p:nvSpPr>
          <p:cNvPr id="5" name="Slide Number Placeholder 4">
            <a:extLst>
              <a:ext uri="{FF2B5EF4-FFF2-40B4-BE49-F238E27FC236}">
                <a16:creationId xmlns:a16="http://schemas.microsoft.com/office/drawing/2014/main" id="{DFBEBF74-DBC3-4208-8B33-0C9B31207AA6}"/>
              </a:ext>
            </a:extLst>
          </p:cNvPr>
          <p:cNvSpPr>
            <a:spLocks noGrp="1"/>
          </p:cNvSpPr>
          <p:nvPr>
            <p:ph type="sldNum" sz="quarter" idx="12"/>
          </p:nvPr>
        </p:nvSpPr>
        <p:spPr/>
        <p:txBody>
          <a:bodyPr/>
          <a:lstStyle/>
          <a:p>
            <a:fld id="{F9350424-C5F4-4F29-835B-C1B01CA1D5A6}" type="slidenum">
              <a:rPr lang="en-US" smtClean="0"/>
              <a:t>27</a:t>
            </a:fld>
            <a:endParaRPr lang="en-US"/>
          </a:p>
        </p:txBody>
      </p:sp>
    </p:spTree>
    <p:extLst>
      <p:ext uri="{BB962C8B-B14F-4D97-AF65-F5344CB8AC3E}">
        <p14:creationId xmlns:p14="http://schemas.microsoft.com/office/powerpoint/2010/main" val="2969221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Puzzle">
            <a:extLst>
              <a:ext uri="{FF2B5EF4-FFF2-40B4-BE49-F238E27FC236}">
                <a16:creationId xmlns:a16="http://schemas.microsoft.com/office/drawing/2014/main" id="{DE9D06ED-566A-4963-8833-182A8DCE6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3175" y="981147"/>
            <a:ext cx="6022491" cy="6022491"/>
          </a:xfrm>
          <a:prstGeom prst="rect">
            <a:avLst/>
          </a:prstGeom>
        </p:spPr>
      </p:pic>
      <p:sp>
        <p:nvSpPr>
          <p:cNvPr id="2" name="Title 1">
            <a:extLst>
              <a:ext uri="{FF2B5EF4-FFF2-40B4-BE49-F238E27FC236}">
                <a16:creationId xmlns:a16="http://schemas.microsoft.com/office/drawing/2014/main" id="{22D16A64-B024-7B4C-9103-977DA47C3DF6}"/>
              </a:ext>
            </a:extLst>
          </p:cNvPr>
          <p:cNvSpPr>
            <a:spLocks noGrp="1"/>
          </p:cNvSpPr>
          <p:nvPr>
            <p:ph type="title"/>
          </p:nvPr>
        </p:nvSpPr>
        <p:spPr/>
        <p:txBody>
          <a:bodyPr/>
          <a:lstStyle/>
          <a:p>
            <a:r>
              <a:rPr lang="en-US"/>
              <a:t>Stop and Pause</a:t>
            </a:r>
          </a:p>
        </p:txBody>
      </p:sp>
      <p:sp>
        <p:nvSpPr>
          <p:cNvPr id="3" name="Content Placeholder 2">
            <a:extLst>
              <a:ext uri="{FF2B5EF4-FFF2-40B4-BE49-F238E27FC236}">
                <a16:creationId xmlns:a16="http://schemas.microsoft.com/office/drawing/2014/main" id="{73E13DE6-91EE-324C-8B6F-AFBA1785678F}"/>
              </a:ext>
            </a:extLst>
          </p:cNvPr>
          <p:cNvSpPr>
            <a:spLocks noGrp="1"/>
          </p:cNvSpPr>
          <p:nvPr>
            <p:ph idx="1"/>
          </p:nvPr>
        </p:nvSpPr>
        <p:spPr>
          <a:xfrm>
            <a:off x="838200" y="2944420"/>
            <a:ext cx="10515600" cy="4351338"/>
          </a:xfrm>
        </p:spPr>
        <p:txBody>
          <a:bodyPr>
            <a:normAutofit/>
          </a:bodyPr>
          <a:lstStyle/>
          <a:p>
            <a:pPr marL="0" indent="0" algn="ctr">
              <a:buNone/>
            </a:pPr>
            <a:r>
              <a:rPr lang="en-US" sz="4000" b="1" i="1">
                <a:latin typeface="Segoe UI Semilight" panose="020B0402040204020203" pitchFamily="34" charset="0"/>
                <a:cs typeface="Segoe UI Semilight" panose="020B0402040204020203" pitchFamily="34" charset="0"/>
              </a:rPr>
              <a:t>Please “raise your hand” or type your questions in the questions box for open discussion</a:t>
            </a:r>
          </a:p>
        </p:txBody>
      </p:sp>
      <p:sp>
        <p:nvSpPr>
          <p:cNvPr id="5" name="Slide Number Placeholder 4">
            <a:extLst>
              <a:ext uri="{FF2B5EF4-FFF2-40B4-BE49-F238E27FC236}">
                <a16:creationId xmlns:a16="http://schemas.microsoft.com/office/drawing/2014/main" id="{09102D7E-E132-4B87-86F9-D3EC917FD504}"/>
              </a:ext>
            </a:extLst>
          </p:cNvPr>
          <p:cNvSpPr>
            <a:spLocks noGrp="1"/>
          </p:cNvSpPr>
          <p:nvPr>
            <p:ph type="sldNum" sz="quarter" idx="12"/>
          </p:nvPr>
        </p:nvSpPr>
        <p:spPr/>
        <p:txBody>
          <a:bodyPr/>
          <a:lstStyle/>
          <a:p>
            <a:fld id="{F9350424-C5F4-4F29-835B-C1B01CA1D5A6}" type="slidenum">
              <a:rPr lang="en-US" smtClean="0"/>
              <a:t>28</a:t>
            </a:fld>
            <a:endParaRPr lang="en-US"/>
          </a:p>
        </p:txBody>
      </p:sp>
    </p:spTree>
    <p:extLst>
      <p:ext uri="{BB962C8B-B14F-4D97-AF65-F5344CB8AC3E}">
        <p14:creationId xmlns:p14="http://schemas.microsoft.com/office/powerpoint/2010/main" val="4069526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9129-CEB9-4C5B-8A17-6551F3B57626}"/>
              </a:ext>
            </a:extLst>
          </p:cNvPr>
          <p:cNvSpPr>
            <a:spLocks noGrp="1"/>
          </p:cNvSpPr>
          <p:nvPr>
            <p:ph type="title"/>
          </p:nvPr>
        </p:nvSpPr>
        <p:spPr/>
        <p:txBody>
          <a:bodyPr/>
          <a:lstStyle/>
          <a:p>
            <a:r>
              <a:rPr lang="en-US"/>
              <a:t>What can You Expect Next?</a:t>
            </a:r>
          </a:p>
        </p:txBody>
      </p:sp>
      <p:sp>
        <p:nvSpPr>
          <p:cNvPr id="3" name="Text Placeholder 2">
            <a:extLst>
              <a:ext uri="{FF2B5EF4-FFF2-40B4-BE49-F238E27FC236}">
                <a16:creationId xmlns:a16="http://schemas.microsoft.com/office/drawing/2014/main" id="{F51F80F8-DB57-4B46-874F-547FE896A0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E80926-5473-45D1-B4BD-13161942409A}"/>
              </a:ext>
            </a:extLst>
          </p:cNvPr>
          <p:cNvSpPr>
            <a:spLocks noGrp="1"/>
          </p:cNvSpPr>
          <p:nvPr>
            <p:ph type="sldNum" sz="quarter" idx="12"/>
          </p:nvPr>
        </p:nvSpPr>
        <p:spPr/>
        <p:txBody>
          <a:bodyPr/>
          <a:lstStyle/>
          <a:p>
            <a:fld id="{F9350424-C5F4-4F29-835B-C1B01CA1D5A6}" type="slidenum">
              <a:rPr lang="en-US" smtClean="0"/>
              <a:t>29</a:t>
            </a:fld>
            <a:endParaRPr lang="en-US"/>
          </a:p>
        </p:txBody>
      </p:sp>
    </p:spTree>
    <p:extLst>
      <p:ext uri="{BB962C8B-B14F-4D97-AF65-F5344CB8AC3E}">
        <p14:creationId xmlns:p14="http://schemas.microsoft.com/office/powerpoint/2010/main" val="347158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ubtitle 2">
            <a:extLst>
              <a:ext uri="{FF2B5EF4-FFF2-40B4-BE49-F238E27FC236}">
                <a16:creationId xmlns:a16="http://schemas.microsoft.com/office/drawing/2014/main" id="{6D6E7A45-89B9-40BB-948F-0EDF6624559B}"/>
              </a:ext>
            </a:extLst>
          </p:cNvPr>
          <p:cNvSpPr txBox="1">
            <a:spLocks/>
          </p:cNvSpPr>
          <p:nvPr/>
        </p:nvSpPr>
        <p:spPr>
          <a:xfrm>
            <a:off x="4439267" y="5117045"/>
            <a:ext cx="4616575" cy="403957"/>
          </a:xfrm>
          <a:prstGeom prst="rect">
            <a:avLst/>
          </a:prstGeom>
          <a:solidFill>
            <a:schemeClr val="tx2">
              <a:lumMod val="20000"/>
              <a:lumOff val="80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What can You Expect Next?</a:t>
            </a:r>
          </a:p>
        </p:txBody>
      </p:sp>
      <p:sp>
        <p:nvSpPr>
          <p:cNvPr id="33" name="Subtitle 2">
            <a:extLst>
              <a:ext uri="{FF2B5EF4-FFF2-40B4-BE49-F238E27FC236}">
                <a16:creationId xmlns:a16="http://schemas.microsoft.com/office/drawing/2014/main" id="{6F2B8082-6253-43DC-B5B9-B9A581212A1B}"/>
              </a:ext>
            </a:extLst>
          </p:cNvPr>
          <p:cNvSpPr txBox="1">
            <a:spLocks/>
          </p:cNvSpPr>
          <p:nvPr/>
        </p:nvSpPr>
        <p:spPr>
          <a:xfrm>
            <a:off x="7598112" y="2123644"/>
            <a:ext cx="3260049" cy="403957"/>
          </a:xfrm>
          <a:prstGeom prst="rect">
            <a:avLst/>
          </a:prstGeom>
          <a:solidFill>
            <a:schemeClr val="tx2">
              <a:lumMod val="20000"/>
              <a:lumOff val="80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Meet the Team</a:t>
            </a:r>
          </a:p>
        </p:txBody>
      </p:sp>
      <p:sp>
        <p:nvSpPr>
          <p:cNvPr id="35" name="Subtitle 2">
            <a:extLst>
              <a:ext uri="{FF2B5EF4-FFF2-40B4-BE49-F238E27FC236}">
                <a16:creationId xmlns:a16="http://schemas.microsoft.com/office/drawing/2014/main" id="{88D2E252-F1C7-4417-AA65-CBA350EC9C9A}"/>
              </a:ext>
            </a:extLst>
          </p:cNvPr>
          <p:cNvSpPr txBox="1">
            <a:spLocks/>
          </p:cNvSpPr>
          <p:nvPr/>
        </p:nvSpPr>
        <p:spPr>
          <a:xfrm>
            <a:off x="7125942" y="3899592"/>
            <a:ext cx="4068770" cy="847155"/>
          </a:xfrm>
          <a:prstGeom prst="rect">
            <a:avLst/>
          </a:prstGeom>
          <a:solidFill>
            <a:schemeClr val="tx2">
              <a:lumMod val="20000"/>
              <a:lumOff val="80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What is in Store for </a:t>
            </a:r>
          </a:p>
          <a:p>
            <a:pPr>
              <a:lnSpc>
                <a:spcPct val="100000"/>
              </a:lnSpc>
            </a:pPr>
            <a:r>
              <a:rPr lang="en-US" b="1">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Our Region?</a:t>
            </a:r>
          </a:p>
        </p:txBody>
      </p:sp>
      <p:grpSp>
        <p:nvGrpSpPr>
          <p:cNvPr id="4" name="Group 3">
            <a:extLst>
              <a:ext uri="{FF2B5EF4-FFF2-40B4-BE49-F238E27FC236}">
                <a16:creationId xmlns:a16="http://schemas.microsoft.com/office/drawing/2014/main" id="{0EE66A7F-8A80-434A-8E69-C5FF68437F5C}"/>
              </a:ext>
            </a:extLst>
          </p:cNvPr>
          <p:cNvGrpSpPr/>
          <p:nvPr/>
        </p:nvGrpSpPr>
        <p:grpSpPr>
          <a:xfrm flipV="1">
            <a:off x="-1315843" y="1619867"/>
            <a:ext cx="13626786" cy="4449372"/>
            <a:chOff x="1191" y="1256777"/>
            <a:chExt cx="9141619" cy="3361951"/>
          </a:xfrm>
        </p:grpSpPr>
        <p:sp>
          <p:nvSpPr>
            <p:cNvPr id="5" name="Shape 10557">
              <a:extLst>
                <a:ext uri="{FF2B5EF4-FFF2-40B4-BE49-F238E27FC236}">
                  <a16:creationId xmlns:a16="http://schemas.microsoft.com/office/drawing/2014/main" id="{F34845CA-A3A0-4EB1-86C9-B6DDAC062EA5}"/>
                </a:ext>
              </a:extLst>
            </p:cNvPr>
            <p:cNvSpPr/>
            <p:nvPr/>
          </p:nvSpPr>
          <p:spPr>
            <a:xfrm flipH="1">
              <a:off x="3025422" y="2752776"/>
              <a:ext cx="874314" cy="111924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308085">
                <a:lnSpc>
                  <a:spcPct val="110000"/>
                </a:lnSpc>
                <a:spcBef>
                  <a:spcPts val="1582"/>
                </a:spcBef>
                <a:defRPr sz="2000">
                  <a:solidFill>
                    <a:srgbClr val="4C4C4C"/>
                  </a:solidFill>
                  <a:latin typeface="Helvetica Neue Light"/>
                  <a:ea typeface="Helvetica Neue Light"/>
                  <a:cs typeface="Helvetica Neue Light"/>
                  <a:sym typeface="Helvetica Neue Light"/>
                </a:defRPr>
              </a:pPr>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6" name="Shape 10558">
              <a:extLst>
                <a:ext uri="{FF2B5EF4-FFF2-40B4-BE49-F238E27FC236}">
                  <a16:creationId xmlns:a16="http://schemas.microsoft.com/office/drawing/2014/main" id="{C3A9536F-BF86-49EC-87A0-54B7E444E9DD}"/>
                </a:ext>
              </a:extLst>
            </p:cNvPr>
            <p:cNvSpPr/>
            <p:nvPr/>
          </p:nvSpPr>
          <p:spPr>
            <a:xfrm flipH="1">
              <a:off x="3182079" y="2905897"/>
              <a:ext cx="581508" cy="825449"/>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7" name="Shape 10560">
              <a:extLst>
                <a:ext uri="{FF2B5EF4-FFF2-40B4-BE49-F238E27FC236}">
                  <a16:creationId xmlns:a16="http://schemas.microsoft.com/office/drawing/2014/main" id="{D7DB529B-D5B5-4D88-911F-FA1EF48A5307}"/>
                </a:ext>
              </a:extLst>
            </p:cNvPr>
            <p:cNvSpPr/>
            <p:nvPr/>
          </p:nvSpPr>
          <p:spPr>
            <a:xfrm flipH="1">
              <a:off x="5227261" y="2005989"/>
              <a:ext cx="874314" cy="11192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8" name="Shape 10561">
              <a:extLst>
                <a:ext uri="{FF2B5EF4-FFF2-40B4-BE49-F238E27FC236}">
                  <a16:creationId xmlns:a16="http://schemas.microsoft.com/office/drawing/2014/main" id="{14D89B62-BCCB-4DD0-8D02-EAC0C19A87B2}"/>
                </a:ext>
              </a:extLst>
            </p:cNvPr>
            <p:cNvSpPr/>
            <p:nvPr/>
          </p:nvSpPr>
          <p:spPr>
            <a:xfrm flipH="1">
              <a:off x="5278680" y="2159112"/>
              <a:ext cx="669728" cy="825448"/>
            </a:xfrm>
            <a:custGeom>
              <a:avLst/>
              <a:gdLst/>
              <a:ahLst/>
              <a:cxnLst>
                <a:cxn ang="0">
                  <a:pos x="wd2" y="hd2"/>
                </a:cxn>
                <a:cxn ang="5400000">
                  <a:pos x="wd2" y="hd2"/>
                </a:cxn>
                <a:cxn ang="10800000">
                  <a:pos x="wd2" y="hd2"/>
                </a:cxn>
                <a:cxn ang="16200000">
                  <a:pos x="wd2" y="hd2"/>
                </a:cxn>
              </a:cxnLst>
              <a:rect l="0" t="0" r="r" b="b"/>
              <a:pathLst>
                <a:path w="21600" h="21600" extrusionOk="0">
                  <a:moveTo>
                    <a:pt x="16388" y="1831"/>
                  </a:moveTo>
                  <a:lnTo>
                    <a:pt x="16388" y="0"/>
                  </a:lnTo>
                  <a:lnTo>
                    <a:pt x="21584" y="0"/>
                  </a:lnTo>
                  <a:lnTo>
                    <a:pt x="21584" y="1831"/>
                  </a:lnTo>
                  <a:cubicBezTo>
                    <a:pt x="21584" y="1831"/>
                    <a:pt x="16388" y="1831"/>
                    <a:pt x="16388" y="1831"/>
                  </a:cubicBezTo>
                  <a:close/>
                  <a:moveTo>
                    <a:pt x="5837" y="2192"/>
                  </a:moveTo>
                  <a:cubicBezTo>
                    <a:pt x="7359" y="1380"/>
                    <a:pt x="9057" y="783"/>
                    <a:pt x="10884" y="415"/>
                  </a:cubicBezTo>
                  <a:lnTo>
                    <a:pt x="11602" y="2174"/>
                  </a:lnTo>
                  <a:cubicBezTo>
                    <a:pt x="10085" y="2480"/>
                    <a:pt x="8677" y="2976"/>
                    <a:pt x="7412" y="3650"/>
                  </a:cubicBezTo>
                  <a:cubicBezTo>
                    <a:pt x="7412" y="3650"/>
                    <a:pt x="5837" y="2192"/>
                    <a:pt x="5837" y="2192"/>
                  </a:cubicBezTo>
                  <a:close/>
                  <a:moveTo>
                    <a:pt x="0" y="8823"/>
                  </a:moveTo>
                  <a:cubicBezTo>
                    <a:pt x="348" y="7509"/>
                    <a:pt x="1033" y="6264"/>
                    <a:pt x="2041" y="5123"/>
                  </a:cubicBezTo>
                  <a:lnTo>
                    <a:pt x="4253" y="6088"/>
                  </a:lnTo>
                  <a:cubicBezTo>
                    <a:pt x="3420" y="7034"/>
                    <a:pt x="2850" y="8068"/>
                    <a:pt x="2562" y="9157"/>
                  </a:cubicBezTo>
                  <a:cubicBezTo>
                    <a:pt x="2562" y="9157"/>
                    <a:pt x="0" y="8823"/>
                    <a:pt x="0" y="8823"/>
                  </a:cubicBezTo>
                  <a:close/>
                  <a:moveTo>
                    <a:pt x="4" y="12788"/>
                  </a:moveTo>
                  <a:lnTo>
                    <a:pt x="2563" y="12451"/>
                  </a:lnTo>
                  <a:cubicBezTo>
                    <a:pt x="2854" y="13542"/>
                    <a:pt x="3425" y="14573"/>
                    <a:pt x="4262" y="15519"/>
                  </a:cubicBezTo>
                  <a:lnTo>
                    <a:pt x="2050" y="16486"/>
                  </a:lnTo>
                  <a:cubicBezTo>
                    <a:pt x="1041" y="15346"/>
                    <a:pt x="352" y="14102"/>
                    <a:pt x="4" y="12788"/>
                  </a:cubicBezTo>
                  <a:close/>
                  <a:moveTo>
                    <a:pt x="5851" y="19414"/>
                  </a:moveTo>
                  <a:lnTo>
                    <a:pt x="7423" y="17955"/>
                  </a:lnTo>
                  <a:cubicBezTo>
                    <a:pt x="8689" y="18627"/>
                    <a:pt x="10099" y="19123"/>
                    <a:pt x="11615" y="19427"/>
                  </a:cubicBezTo>
                  <a:lnTo>
                    <a:pt x="10900" y="21187"/>
                  </a:lnTo>
                  <a:cubicBezTo>
                    <a:pt x="9073" y="20821"/>
                    <a:pt x="7374" y="20225"/>
                    <a:pt x="5851" y="19414"/>
                  </a:cubicBezTo>
                  <a:close/>
                  <a:moveTo>
                    <a:pt x="16404" y="21600"/>
                  </a:moveTo>
                  <a:lnTo>
                    <a:pt x="16404" y="19769"/>
                  </a:lnTo>
                  <a:lnTo>
                    <a:pt x="21600" y="19769"/>
                  </a:lnTo>
                  <a:lnTo>
                    <a:pt x="21600" y="21600"/>
                  </a:lnTo>
                  <a:cubicBezTo>
                    <a:pt x="21600" y="21600"/>
                    <a:pt x="16404" y="21600"/>
                    <a:pt x="16404"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9" name="Shape 10563">
              <a:extLst>
                <a:ext uri="{FF2B5EF4-FFF2-40B4-BE49-F238E27FC236}">
                  <a16:creationId xmlns:a16="http://schemas.microsoft.com/office/drawing/2014/main" id="{8DB12AA6-B404-42F0-8C64-CC4F834C2E32}"/>
                </a:ext>
              </a:extLst>
            </p:cNvPr>
            <p:cNvSpPr/>
            <p:nvPr/>
          </p:nvSpPr>
          <p:spPr>
            <a:xfrm flipH="1">
              <a:off x="3895216" y="2752776"/>
              <a:ext cx="1374359" cy="3730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0" name="Shape 10564">
              <a:extLst>
                <a:ext uri="{FF2B5EF4-FFF2-40B4-BE49-F238E27FC236}">
                  <a16:creationId xmlns:a16="http://schemas.microsoft.com/office/drawing/2014/main" id="{9A6B4801-42AB-4FD4-9190-B9F653680ED1}"/>
                </a:ext>
              </a:extLst>
            </p:cNvPr>
            <p:cNvSpPr/>
            <p:nvPr/>
          </p:nvSpPr>
          <p:spPr>
            <a:xfrm flipH="1">
              <a:off x="3893387" y="2914404"/>
              <a:ext cx="1259028" cy="69957"/>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19200" y="0"/>
                  </a:lnTo>
                  <a:lnTo>
                    <a:pt x="21600" y="0"/>
                  </a:lnTo>
                  <a:lnTo>
                    <a:pt x="21600" y="21600"/>
                  </a:lnTo>
                  <a:cubicBezTo>
                    <a:pt x="21600" y="21600"/>
                    <a:pt x="19200" y="21600"/>
                    <a:pt x="19200" y="21600"/>
                  </a:cubicBezTo>
                  <a:close/>
                  <a:moveTo>
                    <a:pt x="14400" y="21600"/>
                  </a:moveTo>
                  <a:lnTo>
                    <a:pt x="14400" y="0"/>
                  </a:lnTo>
                  <a:lnTo>
                    <a:pt x="16800" y="0"/>
                  </a:lnTo>
                  <a:lnTo>
                    <a:pt x="16800" y="21600"/>
                  </a:lnTo>
                  <a:cubicBezTo>
                    <a:pt x="16800" y="21600"/>
                    <a:pt x="14400" y="21600"/>
                    <a:pt x="14400" y="21600"/>
                  </a:cubicBezTo>
                  <a:close/>
                  <a:moveTo>
                    <a:pt x="9600" y="21600"/>
                  </a:moveTo>
                  <a:lnTo>
                    <a:pt x="9600" y="0"/>
                  </a:lnTo>
                  <a:lnTo>
                    <a:pt x="12000" y="0"/>
                  </a:lnTo>
                  <a:lnTo>
                    <a:pt x="12000" y="21600"/>
                  </a:lnTo>
                  <a:cubicBezTo>
                    <a:pt x="12000" y="21600"/>
                    <a:pt x="9600" y="21600"/>
                    <a:pt x="9600" y="21600"/>
                  </a:cubicBezTo>
                  <a:close/>
                  <a:moveTo>
                    <a:pt x="4800" y="21600"/>
                  </a:moveTo>
                  <a:lnTo>
                    <a:pt x="4800" y="0"/>
                  </a:lnTo>
                  <a:lnTo>
                    <a:pt x="7200" y="0"/>
                  </a:lnTo>
                  <a:lnTo>
                    <a:pt x="7200" y="21600"/>
                  </a:lnTo>
                  <a:cubicBezTo>
                    <a:pt x="7200" y="21600"/>
                    <a:pt x="4800" y="21600"/>
                    <a:pt x="4800" y="21600"/>
                  </a:cubicBezTo>
                  <a:close/>
                  <a:moveTo>
                    <a:pt x="0" y="21600"/>
                  </a:moveTo>
                  <a:lnTo>
                    <a:pt x="0" y="0"/>
                  </a:lnTo>
                  <a:lnTo>
                    <a:pt x="2400" y="0"/>
                  </a:lnTo>
                  <a:lnTo>
                    <a:pt x="2400" y="21600"/>
                  </a:lnTo>
                  <a:cubicBezTo>
                    <a:pt x="240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1" name="Shape 10566">
              <a:extLst>
                <a:ext uri="{FF2B5EF4-FFF2-40B4-BE49-F238E27FC236}">
                  <a16:creationId xmlns:a16="http://schemas.microsoft.com/office/drawing/2014/main" id="{DE1286AB-6D91-48D6-B40A-7E881F06B87A}"/>
                </a:ext>
              </a:extLst>
            </p:cNvPr>
            <p:cNvSpPr/>
            <p:nvPr/>
          </p:nvSpPr>
          <p:spPr>
            <a:xfrm flipH="1">
              <a:off x="3892814" y="2004942"/>
              <a:ext cx="1345199" cy="3730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2" name="Shape 10567">
              <a:extLst>
                <a:ext uri="{FF2B5EF4-FFF2-40B4-BE49-F238E27FC236}">
                  <a16:creationId xmlns:a16="http://schemas.microsoft.com/office/drawing/2014/main" id="{465FD685-E51B-43DF-AF98-89A7E4BC5272}"/>
                </a:ext>
              </a:extLst>
            </p:cNvPr>
            <p:cNvSpPr/>
            <p:nvPr/>
          </p:nvSpPr>
          <p:spPr>
            <a:xfrm flipH="1">
              <a:off x="3894059" y="2164142"/>
              <a:ext cx="1259028" cy="699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400" y="0"/>
                  </a:lnTo>
                  <a:lnTo>
                    <a:pt x="2400" y="21600"/>
                  </a:lnTo>
                  <a:cubicBezTo>
                    <a:pt x="2400" y="21600"/>
                    <a:pt x="0" y="21600"/>
                    <a:pt x="0" y="21600"/>
                  </a:cubicBezTo>
                  <a:close/>
                  <a:moveTo>
                    <a:pt x="4800" y="21600"/>
                  </a:moveTo>
                  <a:lnTo>
                    <a:pt x="4800" y="0"/>
                  </a:lnTo>
                  <a:lnTo>
                    <a:pt x="7200" y="0"/>
                  </a:lnTo>
                  <a:lnTo>
                    <a:pt x="7200" y="21600"/>
                  </a:lnTo>
                  <a:cubicBezTo>
                    <a:pt x="7200" y="21600"/>
                    <a:pt x="4800" y="21600"/>
                    <a:pt x="4800" y="21600"/>
                  </a:cubicBezTo>
                  <a:close/>
                  <a:moveTo>
                    <a:pt x="9600" y="21600"/>
                  </a:moveTo>
                  <a:lnTo>
                    <a:pt x="9600" y="0"/>
                  </a:lnTo>
                  <a:lnTo>
                    <a:pt x="12000" y="0"/>
                  </a:lnTo>
                  <a:lnTo>
                    <a:pt x="12000" y="21600"/>
                  </a:lnTo>
                  <a:cubicBezTo>
                    <a:pt x="12000" y="21600"/>
                    <a:pt x="9600" y="21600"/>
                    <a:pt x="9600" y="21600"/>
                  </a:cubicBezTo>
                  <a:close/>
                  <a:moveTo>
                    <a:pt x="14400" y="21600"/>
                  </a:moveTo>
                  <a:lnTo>
                    <a:pt x="14400" y="0"/>
                  </a:lnTo>
                  <a:lnTo>
                    <a:pt x="16800" y="0"/>
                  </a:lnTo>
                  <a:lnTo>
                    <a:pt x="16800" y="21600"/>
                  </a:lnTo>
                  <a:cubicBezTo>
                    <a:pt x="16800" y="21600"/>
                    <a:pt x="14400" y="21600"/>
                    <a:pt x="14400" y="21600"/>
                  </a:cubicBezTo>
                  <a:close/>
                  <a:moveTo>
                    <a:pt x="19200" y="21600"/>
                  </a:moveTo>
                  <a:lnTo>
                    <a:pt x="19200" y="0"/>
                  </a:lnTo>
                  <a:lnTo>
                    <a:pt x="21600" y="0"/>
                  </a:lnTo>
                  <a:lnTo>
                    <a:pt x="21600" y="21600"/>
                  </a:lnTo>
                  <a:cubicBezTo>
                    <a:pt x="21600" y="21600"/>
                    <a:pt x="19200" y="21600"/>
                    <a:pt x="1920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3" name="Shape 10569">
              <a:extLst>
                <a:ext uri="{FF2B5EF4-FFF2-40B4-BE49-F238E27FC236}">
                  <a16:creationId xmlns:a16="http://schemas.microsoft.com/office/drawing/2014/main" id="{AC582ADA-0176-4900-9454-A33EDBDAE25D}"/>
                </a:ext>
              </a:extLst>
            </p:cNvPr>
            <p:cNvSpPr/>
            <p:nvPr/>
          </p:nvSpPr>
          <p:spPr>
            <a:xfrm flipH="1">
              <a:off x="3895148" y="3500650"/>
              <a:ext cx="1671717" cy="373798"/>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4" name="Shape 10570">
              <a:extLst>
                <a:ext uri="{FF2B5EF4-FFF2-40B4-BE49-F238E27FC236}">
                  <a16:creationId xmlns:a16="http://schemas.microsoft.com/office/drawing/2014/main" id="{D9A795F8-B388-4D1D-8E8D-1C5713AC00C9}"/>
                </a:ext>
              </a:extLst>
            </p:cNvPr>
            <p:cNvSpPr/>
            <p:nvPr/>
          </p:nvSpPr>
          <p:spPr>
            <a:xfrm flipH="1">
              <a:off x="3896453" y="3663000"/>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5" name="Shape 10572">
              <a:extLst>
                <a:ext uri="{FF2B5EF4-FFF2-40B4-BE49-F238E27FC236}">
                  <a16:creationId xmlns:a16="http://schemas.microsoft.com/office/drawing/2014/main" id="{C13FAF66-1585-44B8-AE81-DFB4734B59D1}"/>
                </a:ext>
              </a:extLst>
            </p:cNvPr>
            <p:cNvSpPr/>
            <p:nvPr/>
          </p:nvSpPr>
          <p:spPr>
            <a:xfrm flipH="1">
              <a:off x="3025422" y="1259285"/>
              <a:ext cx="874314" cy="111924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6" name="Shape 10573">
              <a:extLst>
                <a:ext uri="{FF2B5EF4-FFF2-40B4-BE49-F238E27FC236}">
                  <a16:creationId xmlns:a16="http://schemas.microsoft.com/office/drawing/2014/main" id="{5407476A-968D-42C2-B777-E08CA2983FB4}"/>
                </a:ext>
              </a:extLst>
            </p:cNvPr>
            <p:cNvSpPr/>
            <p:nvPr/>
          </p:nvSpPr>
          <p:spPr>
            <a:xfrm flipH="1">
              <a:off x="3182079" y="1412406"/>
              <a:ext cx="581508" cy="825449"/>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7" name="Shape 10575">
              <a:extLst>
                <a:ext uri="{FF2B5EF4-FFF2-40B4-BE49-F238E27FC236}">
                  <a16:creationId xmlns:a16="http://schemas.microsoft.com/office/drawing/2014/main" id="{B4401587-D537-4D3F-B355-C33E4AEA0A00}"/>
                </a:ext>
              </a:extLst>
            </p:cNvPr>
            <p:cNvSpPr/>
            <p:nvPr/>
          </p:nvSpPr>
          <p:spPr>
            <a:xfrm flipH="1">
              <a:off x="3895148" y="1256777"/>
              <a:ext cx="2194235" cy="374086"/>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8" name="Shape 10576">
              <a:extLst>
                <a:ext uri="{FF2B5EF4-FFF2-40B4-BE49-F238E27FC236}">
                  <a16:creationId xmlns:a16="http://schemas.microsoft.com/office/drawing/2014/main" id="{48CAED27-C91D-4B50-B482-E9C6328CFDEE}"/>
                </a:ext>
              </a:extLst>
            </p:cNvPr>
            <p:cNvSpPr/>
            <p:nvPr/>
          </p:nvSpPr>
          <p:spPr>
            <a:xfrm flipH="1">
              <a:off x="3896453" y="1419415"/>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9" name="Shape 10578">
              <a:extLst>
                <a:ext uri="{FF2B5EF4-FFF2-40B4-BE49-F238E27FC236}">
                  <a16:creationId xmlns:a16="http://schemas.microsoft.com/office/drawing/2014/main" id="{9D868FC0-C8CC-449B-ACB4-565A3AF214EB}"/>
                </a:ext>
              </a:extLst>
            </p:cNvPr>
            <p:cNvSpPr/>
            <p:nvPr/>
          </p:nvSpPr>
          <p:spPr>
            <a:xfrm flipH="1">
              <a:off x="5227261" y="3499480"/>
              <a:ext cx="874314" cy="11192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0" name="Shape 10579">
              <a:extLst>
                <a:ext uri="{FF2B5EF4-FFF2-40B4-BE49-F238E27FC236}">
                  <a16:creationId xmlns:a16="http://schemas.microsoft.com/office/drawing/2014/main" id="{1E9E5787-1A0F-427E-A7A2-F5E13AAC004C}"/>
                </a:ext>
              </a:extLst>
            </p:cNvPr>
            <p:cNvSpPr/>
            <p:nvPr/>
          </p:nvSpPr>
          <p:spPr>
            <a:xfrm flipH="1">
              <a:off x="5308765" y="3646380"/>
              <a:ext cx="626316" cy="825449"/>
            </a:xfrm>
            <a:custGeom>
              <a:avLst/>
              <a:gdLst/>
              <a:ahLst/>
              <a:cxnLst>
                <a:cxn ang="0">
                  <a:pos x="wd2" y="hd2"/>
                </a:cxn>
                <a:cxn ang="5400000">
                  <a:pos x="wd2" y="hd2"/>
                </a:cxn>
                <a:cxn ang="10800000">
                  <a:pos x="wd2" y="hd2"/>
                </a:cxn>
                <a:cxn ang="16200000">
                  <a:pos x="wd2" y="hd2"/>
                </a:cxn>
              </a:cxnLst>
              <a:rect l="0" t="0" r="r" b="b"/>
              <a:pathLst>
                <a:path w="21600" h="21600" extrusionOk="0">
                  <a:moveTo>
                    <a:pt x="16388" y="1831"/>
                  </a:moveTo>
                  <a:lnTo>
                    <a:pt x="16388" y="0"/>
                  </a:lnTo>
                  <a:lnTo>
                    <a:pt x="21584" y="0"/>
                  </a:lnTo>
                  <a:lnTo>
                    <a:pt x="21584" y="1831"/>
                  </a:lnTo>
                  <a:cubicBezTo>
                    <a:pt x="21584" y="1831"/>
                    <a:pt x="16388" y="1831"/>
                    <a:pt x="16388" y="1831"/>
                  </a:cubicBezTo>
                  <a:close/>
                  <a:moveTo>
                    <a:pt x="5837" y="2192"/>
                  </a:moveTo>
                  <a:cubicBezTo>
                    <a:pt x="7359" y="1380"/>
                    <a:pt x="9057" y="783"/>
                    <a:pt x="10884" y="415"/>
                  </a:cubicBezTo>
                  <a:lnTo>
                    <a:pt x="11602" y="2174"/>
                  </a:lnTo>
                  <a:cubicBezTo>
                    <a:pt x="10085" y="2480"/>
                    <a:pt x="8677" y="2976"/>
                    <a:pt x="7412" y="3650"/>
                  </a:cubicBezTo>
                  <a:cubicBezTo>
                    <a:pt x="7412" y="3650"/>
                    <a:pt x="5837" y="2192"/>
                    <a:pt x="5837" y="2192"/>
                  </a:cubicBezTo>
                  <a:close/>
                  <a:moveTo>
                    <a:pt x="0" y="8823"/>
                  </a:moveTo>
                  <a:cubicBezTo>
                    <a:pt x="348" y="7509"/>
                    <a:pt x="1033" y="6264"/>
                    <a:pt x="2041" y="5123"/>
                  </a:cubicBezTo>
                  <a:lnTo>
                    <a:pt x="4253" y="6088"/>
                  </a:lnTo>
                  <a:cubicBezTo>
                    <a:pt x="3420" y="7034"/>
                    <a:pt x="2850" y="8068"/>
                    <a:pt x="2562" y="9157"/>
                  </a:cubicBezTo>
                  <a:cubicBezTo>
                    <a:pt x="2562" y="9157"/>
                    <a:pt x="0" y="8823"/>
                    <a:pt x="0" y="8823"/>
                  </a:cubicBezTo>
                  <a:close/>
                  <a:moveTo>
                    <a:pt x="4" y="12788"/>
                  </a:moveTo>
                  <a:lnTo>
                    <a:pt x="2563" y="12451"/>
                  </a:lnTo>
                  <a:cubicBezTo>
                    <a:pt x="2854" y="13542"/>
                    <a:pt x="3425" y="14573"/>
                    <a:pt x="4262" y="15519"/>
                  </a:cubicBezTo>
                  <a:lnTo>
                    <a:pt x="2050" y="16486"/>
                  </a:lnTo>
                  <a:cubicBezTo>
                    <a:pt x="1041" y="15346"/>
                    <a:pt x="352" y="14102"/>
                    <a:pt x="4" y="12788"/>
                  </a:cubicBezTo>
                  <a:close/>
                  <a:moveTo>
                    <a:pt x="5851" y="19414"/>
                  </a:moveTo>
                  <a:lnTo>
                    <a:pt x="7423" y="17955"/>
                  </a:lnTo>
                  <a:cubicBezTo>
                    <a:pt x="8689" y="18627"/>
                    <a:pt x="10099" y="19123"/>
                    <a:pt x="11615" y="19427"/>
                  </a:cubicBezTo>
                  <a:lnTo>
                    <a:pt x="10900" y="21187"/>
                  </a:lnTo>
                  <a:cubicBezTo>
                    <a:pt x="9073" y="20821"/>
                    <a:pt x="7374" y="20225"/>
                    <a:pt x="5851" y="19414"/>
                  </a:cubicBezTo>
                  <a:close/>
                  <a:moveTo>
                    <a:pt x="16404" y="21600"/>
                  </a:moveTo>
                  <a:lnTo>
                    <a:pt x="16404" y="19769"/>
                  </a:lnTo>
                  <a:lnTo>
                    <a:pt x="21600" y="19769"/>
                  </a:lnTo>
                  <a:lnTo>
                    <a:pt x="21600" y="21600"/>
                  </a:lnTo>
                  <a:cubicBezTo>
                    <a:pt x="21600" y="21600"/>
                    <a:pt x="16404" y="21600"/>
                    <a:pt x="16404"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1" name="Shape 10581">
              <a:extLst>
                <a:ext uri="{FF2B5EF4-FFF2-40B4-BE49-F238E27FC236}">
                  <a16:creationId xmlns:a16="http://schemas.microsoft.com/office/drawing/2014/main" id="{CAE3801E-0D15-4BAD-BBF8-8D586A62EAEF}"/>
                </a:ext>
              </a:extLst>
            </p:cNvPr>
            <p:cNvSpPr/>
            <p:nvPr/>
          </p:nvSpPr>
          <p:spPr>
            <a:xfrm>
              <a:off x="1191" y="4243854"/>
              <a:ext cx="5259285" cy="374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8"/>
                  </a:lnTo>
                  <a:lnTo>
                    <a:pt x="0" y="21600"/>
                  </a:lnTo>
                  <a:lnTo>
                    <a:pt x="21600" y="21540"/>
                  </a:lnTo>
                  <a:lnTo>
                    <a:pt x="21600" y="0"/>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2" name="Shape 10582">
              <a:extLst>
                <a:ext uri="{FF2B5EF4-FFF2-40B4-BE49-F238E27FC236}">
                  <a16:creationId xmlns:a16="http://schemas.microsoft.com/office/drawing/2014/main" id="{55262803-1BC2-400C-B930-7AA141AEF074}"/>
                </a:ext>
              </a:extLst>
            </p:cNvPr>
            <p:cNvSpPr/>
            <p:nvPr/>
          </p:nvSpPr>
          <p:spPr>
            <a:xfrm flipH="1">
              <a:off x="3099478" y="4395824"/>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3" name="Shape 10583">
              <a:extLst>
                <a:ext uri="{FF2B5EF4-FFF2-40B4-BE49-F238E27FC236}">
                  <a16:creationId xmlns:a16="http://schemas.microsoft.com/office/drawing/2014/main" id="{4D74D78F-72F9-4CD1-8204-36E47BDE0190}"/>
                </a:ext>
              </a:extLst>
            </p:cNvPr>
            <p:cNvSpPr/>
            <p:nvPr/>
          </p:nvSpPr>
          <p:spPr>
            <a:xfrm flipH="1">
              <a:off x="891298" y="4395824"/>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4" name="Shape 10575">
              <a:extLst>
                <a:ext uri="{FF2B5EF4-FFF2-40B4-BE49-F238E27FC236}">
                  <a16:creationId xmlns:a16="http://schemas.microsoft.com/office/drawing/2014/main" id="{C78DCAA3-FCF1-43A5-97EF-528E6A87BBAD}"/>
                </a:ext>
              </a:extLst>
            </p:cNvPr>
            <p:cNvSpPr/>
            <p:nvPr/>
          </p:nvSpPr>
          <p:spPr>
            <a:xfrm flipH="1">
              <a:off x="6088879" y="1256777"/>
              <a:ext cx="2194235" cy="374086"/>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5" name="Shape 10576">
              <a:extLst>
                <a:ext uri="{FF2B5EF4-FFF2-40B4-BE49-F238E27FC236}">
                  <a16:creationId xmlns:a16="http://schemas.microsoft.com/office/drawing/2014/main" id="{7482D0BF-B3B1-48E0-97A7-F5105B8FFBC3}"/>
                </a:ext>
              </a:extLst>
            </p:cNvPr>
            <p:cNvSpPr/>
            <p:nvPr/>
          </p:nvSpPr>
          <p:spPr>
            <a:xfrm flipH="1">
              <a:off x="6090184" y="1419415"/>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6" name="Shape 10575">
              <a:extLst>
                <a:ext uri="{FF2B5EF4-FFF2-40B4-BE49-F238E27FC236}">
                  <a16:creationId xmlns:a16="http://schemas.microsoft.com/office/drawing/2014/main" id="{E336989D-351A-46C0-A8F1-2E2F77FF5C9B}"/>
                </a:ext>
              </a:extLst>
            </p:cNvPr>
            <p:cNvSpPr/>
            <p:nvPr/>
          </p:nvSpPr>
          <p:spPr>
            <a:xfrm flipH="1">
              <a:off x="8283114" y="1256777"/>
              <a:ext cx="859696" cy="374086"/>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7" name="Shape 10576">
              <a:extLst>
                <a:ext uri="{FF2B5EF4-FFF2-40B4-BE49-F238E27FC236}">
                  <a16:creationId xmlns:a16="http://schemas.microsoft.com/office/drawing/2014/main" id="{4472324B-4AEF-48AC-A4C1-3EEE066EF6C1}"/>
                </a:ext>
              </a:extLst>
            </p:cNvPr>
            <p:cNvSpPr/>
            <p:nvPr/>
          </p:nvSpPr>
          <p:spPr>
            <a:xfrm flipH="1">
              <a:off x="8284419" y="1419415"/>
              <a:ext cx="0"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8" name="Freeform 87">
              <a:extLst>
                <a:ext uri="{FF2B5EF4-FFF2-40B4-BE49-F238E27FC236}">
                  <a16:creationId xmlns:a16="http://schemas.microsoft.com/office/drawing/2014/main" id="{F69DE0B2-13C3-451A-9A22-0EA3D651F45B}"/>
                </a:ext>
              </a:extLst>
            </p:cNvPr>
            <p:cNvSpPr/>
            <p:nvPr/>
          </p:nvSpPr>
          <p:spPr>
            <a:xfrm flipH="1">
              <a:off x="64377" y="4395824"/>
              <a:ext cx="699461" cy="69957"/>
            </a:xfrm>
            <a:custGeom>
              <a:avLst/>
              <a:gdLst>
                <a:gd name="connsiteX0" fmla="*/ 373046 w 1865228"/>
                <a:gd name="connsiteY0" fmla="*/ 0 h 186552"/>
                <a:gd name="connsiteX1" fmla="*/ 0 w 1865228"/>
                <a:gd name="connsiteY1" fmla="*/ 0 h 186552"/>
                <a:gd name="connsiteX2" fmla="*/ 0 w 1865228"/>
                <a:gd name="connsiteY2" fmla="*/ 186552 h 186552"/>
                <a:gd name="connsiteX3" fmla="*/ 373046 w 1865228"/>
                <a:gd name="connsiteY3" fmla="*/ 186552 h 186552"/>
                <a:gd name="connsiteX4" fmla="*/ 1119137 w 1865228"/>
                <a:gd name="connsiteY4" fmla="*/ 0 h 186552"/>
                <a:gd name="connsiteX5" fmla="*/ 746091 w 1865228"/>
                <a:gd name="connsiteY5" fmla="*/ 0 h 186552"/>
                <a:gd name="connsiteX6" fmla="*/ 746091 w 1865228"/>
                <a:gd name="connsiteY6" fmla="*/ 186552 h 186552"/>
                <a:gd name="connsiteX7" fmla="*/ 1119137 w 1865228"/>
                <a:gd name="connsiteY7" fmla="*/ 186552 h 186552"/>
                <a:gd name="connsiteX8" fmla="*/ 1865228 w 1865228"/>
                <a:gd name="connsiteY8" fmla="*/ 0 h 186552"/>
                <a:gd name="connsiteX9" fmla="*/ 1492182 w 1865228"/>
                <a:gd name="connsiteY9" fmla="*/ 0 h 186552"/>
                <a:gd name="connsiteX10" fmla="*/ 1492182 w 1865228"/>
                <a:gd name="connsiteY10" fmla="*/ 186552 h 186552"/>
                <a:gd name="connsiteX11" fmla="*/ 1865228 w 1865228"/>
                <a:gd name="connsiteY11" fmla="*/ 186552 h 18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228" h="186552">
                  <a:moveTo>
                    <a:pt x="373046" y="0"/>
                  </a:moveTo>
                  <a:lnTo>
                    <a:pt x="0" y="0"/>
                  </a:lnTo>
                  <a:lnTo>
                    <a:pt x="0" y="186552"/>
                  </a:lnTo>
                  <a:cubicBezTo>
                    <a:pt x="0" y="186552"/>
                    <a:pt x="373046" y="186552"/>
                    <a:pt x="373046" y="186552"/>
                  </a:cubicBezTo>
                  <a:close/>
                  <a:moveTo>
                    <a:pt x="1119137" y="0"/>
                  </a:moveTo>
                  <a:lnTo>
                    <a:pt x="746091" y="0"/>
                  </a:lnTo>
                  <a:lnTo>
                    <a:pt x="746091" y="186552"/>
                  </a:lnTo>
                  <a:cubicBezTo>
                    <a:pt x="746091" y="186552"/>
                    <a:pt x="1119137" y="186552"/>
                    <a:pt x="1119137" y="186552"/>
                  </a:cubicBezTo>
                  <a:close/>
                  <a:moveTo>
                    <a:pt x="1865228" y="0"/>
                  </a:moveTo>
                  <a:lnTo>
                    <a:pt x="1492182" y="0"/>
                  </a:lnTo>
                  <a:lnTo>
                    <a:pt x="1492182" y="186552"/>
                  </a:lnTo>
                  <a:cubicBezTo>
                    <a:pt x="1492182" y="186552"/>
                    <a:pt x="1865228" y="186552"/>
                    <a:pt x="1865228" y="186552"/>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9" name="Freeform 85">
              <a:extLst>
                <a:ext uri="{FF2B5EF4-FFF2-40B4-BE49-F238E27FC236}">
                  <a16:creationId xmlns:a16="http://schemas.microsoft.com/office/drawing/2014/main" id="{77898AB4-8DC1-4206-B73E-48932DA358D9}"/>
                </a:ext>
              </a:extLst>
            </p:cNvPr>
            <p:cNvSpPr/>
            <p:nvPr/>
          </p:nvSpPr>
          <p:spPr>
            <a:xfrm flipH="1">
              <a:off x="8283114" y="1419415"/>
              <a:ext cx="859696" cy="69957"/>
            </a:xfrm>
            <a:custGeom>
              <a:avLst/>
              <a:gdLst>
                <a:gd name="connsiteX0" fmla="*/ 54248 w 2292522"/>
                <a:gd name="connsiteY0" fmla="*/ 0 h 186551"/>
                <a:gd name="connsiteX1" fmla="*/ 0 w 2292522"/>
                <a:gd name="connsiteY1" fmla="*/ 0 h 186551"/>
                <a:gd name="connsiteX2" fmla="*/ 0 w 2292522"/>
                <a:gd name="connsiteY2" fmla="*/ 186551 h 186551"/>
                <a:gd name="connsiteX3" fmla="*/ 54248 w 2292522"/>
                <a:gd name="connsiteY3" fmla="*/ 186551 h 186551"/>
                <a:gd name="connsiteX4" fmla="*/ 800338 w 2292522"/>
                <a:gd name="connsiteY4" fmla="*/ 0 h 186551"/>
                <a:gd name="connsiteX5" fmla="*/ 427294 w 2292522"/>
                <a:gd name="connsiteY5" fmla="*/ 0 h 186551"/>
                <a:gd name="connsiteX6" fmla="*/ 427294 w 2292522"/>
                <a:gd name="connsiteY6" fmla="*/ 186551 h 186551"/>
                <a:gd name="connsiteX7" fmla="*/ 800338 w 2292522"/>
                <a:gd name="connsiteY7" fmla="*/ 186551 h 186551"/>
                <a:gd name="connsiteX8" fmla="*/ 1546430 w 2292522"/>
                <a:gd name="connsiteY8" fmla="*/ 0 h 186551"/>
                <a:gd name="connsiteX9" fmla="*/ 1173386 w 2292522"/>
                <a:gd name="connsiteY9" fmla="*/ 0 h 186551"/>
                <a:gd name="connsiteX10" fmla="*/ 1173386 w 2292522"/>
                <a:gd name="connsiteY10" fmla="*/ 186551 h 186551"/>
                <a:gd name="connsiteX11" fmla="*/ 1546430 w 2292522"/>
                <a:gd name="connsiteY11" fmla="*/ 186551 h 186551"/>
                <a:gd name="connsiteX12" fmla="*/ 2292522 w 2292522"/>
                <a:gd name="connsiteY12" fmla="*/ 0 h 186551"/>
                <a:gd name="connsiteX13" fmla="*/ 1919476 w 2292522"/>
                <a:gd name="connsiteY13" fmla="*/ 0 h 186551"/>
                <a:gd name="connsiteX14" fmla="*/ 1919476 w 2292522"/>
                <a:gd name="connsiteY14" fmla="*/ 186551 h 186551"/>
                <a:gd name="connsiteX15" fmla="*/ 2292522 w 2292522"/>
                <a:gd name="connsiteY15" fmla="*/ 186551 h 1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2522" h="186551">
                  <a:moveTo>
                    <a:pt x="54248" y="0"/>
                  </a:moveTo>
                  <a:lnTo>
                    <a:pt x="0" y="0"/>
                  </a:lnTo>
                  <a:lnTo>
                    <a:pt x="0" y="186551"/>
                  </a:lnTo>
                  <a:lnTo>
                    <a:pt x="54248" y="186551"/>
                  </a:lnTo>
                  <a:close/>
                  <a:moveTo>
                    <a:pt x="800338" y="0"/>
                  </a:moveTo>
                  <a:lnTo>
                    <a:pt x="427294" y="0"/>
                  </a:lnTo>
                  <a:lnTo>
                    <a:pt x="427294" y="186551"/>
                  </a:lnTo>
                  <a:cubicBezTo>
                    <a:pt x="427294" y="186551"/>
                    <a:pt x="800338" y="186551"/>
                    <a:pt x="800338" y="186551"/>
                  </a:cubicBezTo>
                  <a:close/>
                  <a:moveTo>
                    <a:pt x="1546430" y="0"/>
                  </a:moveTo>
                  <a:lnTo>
                    <a:pt x="1173386" y="0"/>
                  </a:lnTo>
                  <a:lnTo>
                    <a:pt x="1173386" y="186551"/>
                  </a:lnTo>
                  <a:cubicBezTo>
                    <a:pt x="1173386" y="186551"/>
                    <a:pt x="1546430" y="186551"/>
                    <a:pt x="1546430" y="186551"/>
                  </a:cubicBezTo>
                  <a:close/>
                  <a:moveTo>
                    <a:pt x="2292522" y="0"/>
                  </a:moveTo>
                  <a:lnTo>
                    <a:pt x="1919476" y="0"/>
                  </a:lnTo>
                  <a:lnTo>
                    <a:pt x="1919476" y="186551"/>
                  </a:lnTo>
                  <a:cubicBezTo>
                    <a:pt x="1919476" y="186551"/>
                    <a:pt x="2292522" y="186551"/>
                    <a:pt x="2292522" y="186551"/>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grpSp>
      <p:sp>
        <p:nvSpPr>
          <p:cNvPr id="31" name="Subtitle 2">
            <a:extLst>
              <a:ext uri="{FF2B5EF4-FFF2-40B4-BE49-F238E27FC236}">
                <a16:creationId xmlns:a16="http://schemas.microsoft.com/office/drawing/2014/main" id="{39494C5D-2D93-4B0F-B239-70A8220440DB}"/>
              </a:ext>
            </a:extLst>
          </p:cNvPr>
          <p:cNvSpPr txBox="1">
            <a:spLocks/>
          </p:cNvSpPr>
          <p:nvPr/>
        </p:nvSpPr>
        <p:spPr>
          <a:xfrm>
            <a:off x="4693988" y="3138937"/>
            <a:ext cx="4534148" cy="403957"/>
          </a:xfrm>
          <a:prstGeom prst="rect">
            <a:avLst/>
          </a:prstGeom>
          <a:solidFill>
            <a:schemeClr val="tx2">
              <a:lumMod val="20000"/>
              <a:lumOff val="80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Introduction to Freight Planning</a:t>
            </a:r>
          </a:p>
        </p:txBody>
      </p:sp>
      <p:sp>
        <p:nvSpPr>
          <p:cNvPr id="2" name="Title 1">
            <a:extLst>
              <a:ext uri="{FF2B5EF4-FFF2-40B4-BE49-F238E27FC236}">
                <a16:creationId xmlns:a16="http://schemas.microsoft.com/office/drawing/2014/main" id="{3A1CD38F-CFD0-4F6B-B46A-FC76D6C8BBB1}"/>
              </a:ext>
            </a:extLst>
          </p:cNvPr>
          <p:cNvSpPr>
            <a:spLocks noGrp="1"/>
          </p:cNvSpPr>
          <p:nvPr>
            <p:ph type="title"/>
          </p:nvPr>
        </p:nvSpPr>
        <p:spPr/>
        <p:txBody>
          <a:bodyPr/>
          <a:lstStyle/>
          <a:p>
            <a:r>
              <a:rPr lang="en-US"/>
              <a:t>AGENDA</a:t>
            </a:r>
          </a:p>
        </p:txBody>
      </p:sp>
      <p:sp>
        <p:nvSpPr>
          <p:cNvPr id="30" name="Oval 29">
            <a:extLst>
              <a:ext uri="{FF2B5EF4-FFF2-40B4-BE49-F238E27FC236}">
                <a16:creationId xmlns:a16="http://schemas.microsoft.com/office/drawing/2014/main" id="{E21675E3-CB56-4972-9C19-8B01E13CE8C6}"/>
              </a:ext>
            </a:extLst>
          </p:cNvPr>
          <p:cNvSpPr/>
          <p:nvPr/>
        </p:nvSpPr>
        <p:spPr>
          <a:xfrm>
            <a:off x="7042372" y="1806996"/>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t>1  </a:t>
            </a:r>
          </a:p>
        </p:txBody>
      </p:sp>
      <p:sp>
        <p:nvSpPr>
          <p:cNvPr id="32" name="Oval 31">
            <a:extLst>
              <a:ext uri="{FF2B5EF4-FFF2-40B4-BE49-F238E27FC236}">
                <a16:creationId xmlns:a16="http://schemas.microsoft.com/office/drawing/2014/main" id="{79DC2894-02A1-4C41-BF38-5F0C406A1238}"/>
              </a:ext>
            </a:extLst>
          </p:cNvPr>
          <p:cNvSpPr/>
          <p:nvPr/>
        </p:nvSpPr>
        <p:spPr>
          <a:xfrm>
            <a:off x="3668325" y="2786104"/>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t>2  </a:t>
            </a:r>
          </a:p>
        </p:txBody>
      </p:sp>
      <p:sp>
        <p:nvSpPr>
          <p:cNvPr id="34" name="Oval 33">
            <a:extLst>
              <a:ext uri="{FF2B5EF4-FFF2-40B4-BE49-F238E27FC236}">
                <a16:creationId xmlns:a16="http://schemas.microsoft.com/office/drawing/2014/main" id="{EDC9ADF1-8C5D-446D-B6CD-D67EE7956839}"/>
              </a:ext>
            </a:extLst>
          </p:cNvPr>
          <p:cNvSpPr/>
          <p:nvPr/>
        </p:nvSpPr>
        <p:spPr>
          <a:xfrm>
            <a:off x="6747555" y="3771470"/>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t>3  </a:t>
            </a:r>
          </a:p>
        </p:txBody>
      </p:sp>
      <p:sp>
        <p:nvSpPr>
          <p:cNvPr id="36" name="Oval 35">
            <a:extLst>
              <a:ext uri="{FF2B5EF4-FFF2-40B4-BE49-F238E27FC236}">
                <a16:creationId xmlns:a16="http://schemas.microsoft.com/office/drawing/2014/main" id="{F195296D-C1D7-493F-A6F8-01A950C8D90D}"/>
              </a:ext>
            </a:extLst>
          </p:cNvPr>
          <p:cNvSpPr/>
          <p:nvPr/>
        </p:nvSpPr>
        <p:spPr>
          <a:xfrm>
            <a:off x="3617841" y="4808796"/>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t>4  </a:t>
            </a:r>
          </a:p>
        </p:txBody>
      </p:sp>
      <p:sp>
        <p:nvSpPr>
          <p:cNvPr id="3" name="Slide Number Placeholder 2">
            <a:extLst>
              <a:ext uri="{FF2B5EF4-FFF2-40B4-BE49-F238E27FC236}">
                <a16:creationId xmlns:a16="http://schemas.microsoft.com/office/drawing/2014/main" id="{8AE01816-06BC-4426-9BB1-A2C2815C77C8}"/>
              </a:ext>
            </a:extLst>
          </p:cNvPr>
          <p:cNvSpPr>
            <a:spLocks noGrp="1"/>
          </p:cNvSpPr>
          <p:nvPr>
            <p:ph type="sldNum" sz="quarter" idx="12"/>
          </p:nvPr>
        </p:nvSpPr>
        <p:spPr/>
        <p:txBody>
          <a:bodyPr/>
          <a:lstStyle/>
          <a:p>
            <a:fld id="{F9350424-C5F4-4F29-835B-C1B01CA1D5A6}" type="slidenum">
              <a:rPr lang="en-US" smtClean="0"/>
              <a:t>3</a:t>
            </a:fld>
            <a:endParaRPr lang="en-US"/>
          </a:p>
        </p:txBody>
      </p:sp>
    </p:spTree>
    <p:extLst>
      <p:ext uri="{BB962C8B-B14F-4D97-AF65-F5344CB8AC3E}">
        <p14:creationId xmlns:p14="http://schemas.microsoft.com/office/powerpoint/2010/main" val="3481574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58D5-38BC-1645-8B65-D2D1F214BB8F}"/>
              </a:ext>
            </a:extLst>
          </p:cNvPr>
          <p:cNvSpPr>
            <a:spLocks noGrp="1"/>
          </p:cNvSpPr>
          <p:nvPr>
            <p:ph type="title"/>
          </p:nvPr>
        </p:nvSpPr>
        <p:spPr/>
        <p:txBody>
          <a:bodyPr/>
          <a:lstStyle/>
          <a:p>
            <a:r>
              <a:rPr lang="en-US" dirty="0">
                <a:latin typeface="Segoe UI Semibold"/>
                <a:cs typeface="Segoe UI Semibold"/>
              </a:rPr>
              <a:t>FAC Meeting Series</a:t>
            </a:r>
          </a:p>
        </p:txBody>
      </p:sp>
      <p:sp>
        <p:nvSpPr>
          <p:cNvPr id="3" name="Slide Number Placeholder 2">
            <a:extLst>
              <a:ext uri="{FF2B5EF4-FFF2-40B4-BE49-F238E27FC236}">
                <a16:creationId xmlns:a16="http://schemas.microsoft.com/office/drawing/2014/main" id="{4459A6C0-253E-4136-885E-355EEDA3F0E5}"/>
              </a:ext>
            </a:extLst>
          </p:cNvPr>
          <p:cNvSpPr>
            <a:spLocks noGrp="1"/>
          </p:cNvSpPr>
          <p:nvPr>
            <p:ph type="sldNum" sz="quarter" idx="12"/>
          </p:nvPr>
        </p:nvSpPr>
        <p:spPr/>
        <p:txBody>
          <a:bodyPr/>
          <a:lstStyle/>
          <a:p>
            <a:fld id="{F9350424-C5F4-4F29-835B-C1B01CA1D5A6}" type="slidenum">
              <a:rPr lang="en-US" smtClean="0"/>
              <a:t>30</a:t>
            </a:fld>
            <a:endParaRPr lang="en-US"/>
          </a:p>
        </p:txBody>
      </p:sp>
      <p:graphicFrame>
        <p:nvGraphicFramePr>
          <p:cNvPr id="5" name="Table 7">
            <a:extLst>
              <a:ext uri="{FF2B5EF4-FFF2-40B4-BE49-F238E27FC236}">
                <a16:creationId xmlns:a16="http://schemas.microsoft.com/office/drawing/2014/main" id="{A7244BE9-8970-4681-9EAA-B49CF003F807}"/>
              </a:ext>
            </a:extLst>
          </p:cNvPr>
          <p:cNvGraphicFramePr>
            <a:graphicFrameLocks noGrp="1"/>
          </p:cNvGraphicFramePr>
          <p:nvPr>
            <p:extLst>
              <p:ext uri="{D42A27DB-BD31-4B8C-83A1-F6EECF244321}">
                <p14:modId xmlns:p14="http://schemas.microsoft.com/office/powerpoint/2010/main" val="3163086137"/>
              </p:ext>
            </p:extLst>
          </p:nvPr>
        </p:nvGraphicFramePr>
        <p:xfrm>
          <a:off x="1008840" y="1628775"/>
          <a:ext cx="10344959" cy="4406900"/>
        </p:xfrm>
        <a:graphic>
          <a:graphicData uri="http://schemas.openxmlformats.org/drawingml/2006/table">
            <a:tbl>
              <a:tblPr firstRow="1" bandRow="1">
                <a:tableStyleId>{5C22544A-7EE6-4342-B048-85BDC9FD1C3A}</a:tableStyleId>
              </a:tblPr>
              <a:tblGrid>
                <a:gridCol w="2262998">
                  <a:extLst>
                    <a:ext uri="{9D8B030D-6E8A-4147-A177-3AD203B41FA5}">
                      <a16:colId xmlns:a16="http://schemas.microsoft.com/office/drawing/2014/main" val="1455695981"/>
                    </a:ext>
                  </a:extLst>
                </a:gridCol>
                <a:gridCol w="3600450">
                  <a:extLst>
                    <a:ext uri="{9D8B030D-6E8A-4147-A177-3AD203B41FA5}">
                      <a16:colId xmlns:a16="http://schemas.microsoft.com/office/drawing/2014/main" val="2341239771"/>
                    </a:ext>
                  </a:extLst>
                </a:gridCol>
                <a:gridCol w="4481511">
                  <a:extLst>
                    <a:ext uri="{9D8B030D-6E8A-4147-A177-3AD203B41FA5}">
                      <a16:colId xmlns:a16="http://schemas.microsoft.com/office/drawing/2014/main" val="963941607"/>
                    </a:ext>
                  </a:extLst>
                </a:gridCol>
              </a:tblGrid>
              <a:tr h="1218864">
                <a:tc>
                  <a:txBody>
                    <a:bodyPr/>
                    <a:lstStyle/>
                    <a:p>
                      <a:pPr algn="ctr"/>
                      <a:r>
                        <a:rPr lang="en-US" sz="2800" dirty="0"/>
                        <a:t>MEETING</a:t>
                      </a:r>
                    </a:p>
                  </a:txBody>
                  <a:tcPr anchor="ctr"/>
                </a:tc>
                <a:tc>
                  <a:txBody>
                    <a:bodyPr/>
                    <a:lstStyle/>
                    <a:p>
                      <a:pPr algn="ctr"/>
                      <a:r>
                        <a:rPr lang="en-US" sz="2800" dirty="0"/>
                        <a:t>FAC MEETING DATES</a:t>
                      </a:r>
                    </a:p>
                  </a:txBody>
                  <a:tcPr anchor="ctr"/>
                </a:tc>
                <a:tc>
                  <a:txBody>
                    <a:bodyPr/>
                    <a:lstStyle/>
                    <a:p>
                      <a:pPr algn="ctr"/>
                      <a:r>
                        <a:rPr lang="en-US" sz="2800" dirty="0"/>
                        <a:t>FAC MEETING TOPIC</a:t>
                      </a:r>
                    </a:p>
                  </a:txBody>
                  <a:tcPr anchor="ctr"/>
                </a:tc>
                <a:extLst>
                  <a:ext uri="{0D108BD9-81ED-4DB2-BD59-A6C34878D82A}">
                    <a16:rowId xmlns:a16="http://schemas.microsoft.com/office/drawing/2014/main" val="2946020534"/>
                  </a:ext>
                </a:extLst>
              </a:tr>
              <a:tr h="853205">
                <a:tc>
                  <a:txBody>
                    <a:bodyPr/>
                    <a:lstStyle/>
                    <a:p>
                      <a:pPr algn="ctr"/>
                      <a:r>
                        <a:rPr lang="en-US" sz="2400" b="1" dirty="0"/>
                        <a:t>1</a:t>
                      </a:r>
                    </a:p>
                  </a:txBody>
                  <a:tcPr anchor="ctr"/>
                </a:tc>
                <a:tc>
                  <a:txBody>
                    <a:bodyPr/>
                    <a:lstStyle/>
                    <a:p>
                      <a:pPr lvl="0" algn="ctr">
                        <a:buNone/>
                      </a:pPr>
                      <a:r>
                        <a:rPr lang="en-US" sz="2400" b="1" dirty="0"/>
                        <a:t>July 30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Introduction to Freight Planning</a:t>
                      </a:r>
                    </a:p>
                  </a:txBody>
                  <a:tcPr anchor="ctr"/>
                </a:tc>
                <a:extLst>
                  <a:ext uri="{0D108BD9-81ED-4DB2-BD59-A6C34878D82A}">
                    <a16:rowId xmlns:a16="http://schemas.microsoft.com/office/drawing/2014/main" val="2694569133"/>
                  </a:ext>
                </a:extLst>
              </a:tr>
              <a:tr h="896831">
                <a:tc>
                  <a:txBody>
                    <a:bodyPr/>
                    <a:lstStyle/>
                    <a:p>
                      <a:pPr lvl="0" algn="ctr">
                        <a:buNone/>
                      </a:pPr>
                      <a:r>
                        <a:rPr lang="en-US" sz="2400" b="1" dirty="0"/>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Quarter 3, 2020</a:t>
                      </a:r>
                    </a:p>
                  </a:txBody>
                  <a:tcPr anchor="ctr"/>
                </a:tc>
                <a:tc>
                  <a:txBody>
                    <a:bodyPr/>
                    <a:lstStyle/>
                    <a:p>
                      <a:pPr algn="ctr"/>
                      <a:r>
                        <a:rPr lang="en-US" sz="2400" dirty="0"/>
                        <a:t>Economic Analysis and Truck Parking</a:t>
                      </a:r>
                    </a:p>
                  </a:txBody>
                  <a:tcPr anchor="ctr"/>
                </a:tc>
                <a:extLst>
                  <a:ext uri="{0D108BD9-81ED-4DB2-BD59-A6C34878D82A}">
                    <a16:rowId xmlns:a16="http://schemas.microsoft.com/office/drawing/2014/main" val="2434212616"/>
                  </a:ext>
                </a:extLst>
              </a:tr>
              <a:tr h="853205">
                <a:tc>
                  <a:txBody>
                    <a:bodyPr/>
                    <a:lstStyle/>
                    <a:p>
                      <a:pPr algn="ctr"/>
                      <a:r>
                        <a:rPr lang="en-US" sz="2400" b="1" dirty="0"/>
                        <a:t>3</a:t>
                      </a:r>
                    </a:p>
                  </a:txBody>
                  <a:tcPr anchor="ctr"/>
                </a:tc>
                <a:tc>
                  <a:txBody>
                    <a:bodyPr/>
                    <a:lstStyle/>
                    <a:p>
                      <a:pPr algn="ctr"/>
                      <a:r>
                        <a:rPr lang="en-US" sz="2400" b="1" dirty="0"/>
                        <a:t>Quarter 4, 2020</a:t>
                      </a:r>
                    </a:p>
                  </a:txBody>
                  <a:tcPr anchor="ctr"/>
                </a:tc>
                <a:tc>
                  <a:txBody>
                    <a:bodyPr/>
                    <a:lstStyle/>
                    <a:p>
                      <a:pPr algn="ctr"/>
                      <a:r>
                        <a:rPr lang="en-US" sz="2400" dirty="0"/>
                        <a:t>Performance Measures and Draft Recommendations</a:t>
                      </a:r>
                    </a:p>
                  </a:txBody>
                  <a:tcPr anchor="ctr"/>
                </a:tc>
                <a:extLst>
                  <a:ext uri="{0D108BD9-81ED-4DB2-BD59-A6C34878D82A}">
                    <a16:rowId xmlns:a16="http://schemas.microsoft.com/office/drawing/2014/main" val="205721575"/>
                  </a:ext>
                </a:extLst>
              </a:tr>
              <a:tr h="584795">
                <a:tc>
                  <a:txBody>
                    <a:bodyPr/>
                    <a:lstStyle/>
                    <a:p>
                      <a:pPr algn="ctr"/>
                      <a:r>
                        <a:rPr lang="en-US" sz="2400" b="1" dirty="0"/>
                        <a:t>4</a:t>
                      </a:r>
                    </a:p>
                  </a:txBody>
                  <a:tcPr anchor="ctr"/>
                </a:tc>
                <a:tc>
                  <a:txBody>
                    <a:bodyPr/>
                    <a:lstStyle/>
                    <a:p>
                      <a:pPr algn="ctr"/>
                      <a:r>
                        <a:rPr lang="en-US" sz="2400" b="1" dirty="0"/>
                        <a:t>Quarter 1, 2021</a:t>
                      </a:r>
                    </a:p>
                  </a:txBody>
                  <a:tcPr anchor="ctr"/>
                </a:tc>
                <a:tc>
                  <a:txBody>
                    <a:bodyPr/>
                    <a:lstStyle/>
                    <a:p>
                      <a:pPr algn="ctr"/>
                      <a:r>
                        <a:rPr lang="en-US" sz="2400" dirty="0"/>
                        <a:t>Finalizing the Plan</a:t>
                      </a:r>
                    </a:p>
                  </a:txBody>
                  <a:tcPr anchor="ctr"/>
                </a:tc>
                <a:extLst>
                  <a:ext uri="{0D108BD9-81ED-4DB2-BD59-A6C34878D82A}">
                    <a16:rowId xmlns:a16="http://schemas.microsoft.com/office/drawing/2014/main" val="3430267481"/>
                  </a:ext>
                </a:extLst>
              </a:tr>
            </a:tbl>
          </a:graphicData>
        </a:graphic>
      </p:graphicFrame>
    </p:spTree>
    <p:extLst>
      <p:ext uri="{BB962C8B-B14F-4D97-AF65-F5344CB8AC3E}">
        <p14:creationId xmlns:p14="http://schemas.microsoft.com/office/powerpoint/2010/main" val="4079427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58D5-38BC-1645-8B65-D2D1F214BB8F}"/>
              </a:ext>
            </a:extLst>
          </p:cNvPr>
          <p:cNvSpPr>
            <a:spLocks noGrp="1"/>
          </p:cNvSpPr>
          <p:nvPr>
            <p:ph type="title"/>
          </p:nvPr>
        </p:nvSpPr>
        <p:spPr/>
        <p:txBody>
          <a:bodyPr/>
          <a:lstStyle/>
          <a:p>
            <a:r>
              <a:rPr lang="en-US"/>
              <a:t>Meeting and Webinar Series</a:t>
            </a:r>
          </a:p>
        </p:txBody>
      </p:sp>
      <p:sp>
        <p:nvSpPr>
          <p:cNvPr id="3" name="Slide Number Placeholder 2">
            <a:extLst>
              <a:ext uri="{FF2B5EF4-FFF2-40B4-BE49-F238E27FC236}">
                <a16:creationId xmlns:a16="http://schemas.microsoft.com/office/drawing/2014/main" id="{4459A6C0-253E-4136-885E-355EEDA3F0E5}"/>
              </a:ext>
            </a:extLst>
          </p:cNvPr>
          <p:cNvSpPr>
            <a:spLocks noGrp="1"/>
          </p:cNvSpPr>
          <p:nvPr>
            <p:ph type="sldNum" sz="quarter" idx="12"/>
          </p:nvPr>
        </p:nvSpPr>
        <p:spPr/>
        <p:txBody>
          <a:bodyPr/>
          <a:lstStyle/>
          <a:p>
            <a:fld id="{F9350424-C5F4-4F29-835B-C1B01CA1D5A6}" type="slidenum">
              <a:rPr lang="en-US" smtClean="0"/>
              <a:t>31</a:t>
            </a:fld>
            <a:endParaRPr lang="en-US"/>
          </a:p>
        </p:txBody>
      </p:sp>
      <p:graphicFrame>
        <p:nvGraphicFramePr>
          <p:cNvPr id="5" name="Table 7">
            <a:extLst>
              <a:ext uri="{FF2B5EF4-FFF2-40B4-BE49-F238E27FC236}">
                <a16:creationId xmlns:a16="http://schemas.microsoft.com/office/drawing/2014/main" id="{A7244BE9-8970-4681-9EAA-B49CF003F807}"/>
              </a:ext>
            </a:extLst>
          </p:cNvPr>
          <p:cNvGraphicFramePr>
            <a:graphicFrameLocks noGrp="1"/>
          </p:cNvGraphicFramePr>
          <p:nvPr>
            <p:extLst>
              <p:ext uri="{D42A27DB-BD31-4B8C-83A1-F6EECF244321}">
                <p14:modId xmlns:p14="http://schemas.microsoft.com/office/powerpoint/2010/main" val="2982178635"/>
              </p:ext>
            </p:extLst>
          </p:nvPr>
        </p:nvGraphicFramePr>
        <p:xfrm>
          <a:off x="232959" y="1462088"/>
          <a:ext cx="11726082" cy="5202281"/>
        </p:xfrm>
        <a:graphic>
          <a:graphicData uri="http://schemas.openxmlformats.org/drawingml/2006/table">
            <a:tbl>
              <a:tblPr firstRow="1" bandRow="1">
                <a:tableStyleId>{5C22544A-7EE6-4342-B048-85BDC9FD1C3A}</a:tableStyleId>
              </a:tblPr>
              <a:tblGrid>
                <a:gridCol w="3081007">
                  <a:extLst>
                    <a:ext uri="{9D8B030D-6E8A-4147-A177-3AD203B41FA5}">
                      <a16:colId xmlns:a16="http://schemas.microsoft.com/office/drawing/2014/main" val="3506346373"/>
                    </a:ext>
                  </a:extLst>
                </a:gridCol>
                <a:gridCol w="4846482">
                  <a:extLst>
                    <a:ext uri="{9D8B030D-6E8A-4147-A177-3AD203B41FA5}">
                      <a16:colId xmlns:a16="http://schemas.microsoft.com/office/drawing/2014/main" val="1005597653"/>
                    </a:ext>
                  </a:extLst>
                </a:gridCol>
                <a:gridCol w="3798593">
                  <a:extLst>
                    <a:ext uri="{9D8B030D-6E8A-4147-A177-3AD203B41FA5}">
                      <a16:colId xmlns:a16="http://schemas.microsoft.com/office/drawing/2014/main" val="3635412428"/>
                    </a:ext>
                  </a:extLst>
                </a:gridCol>
              </a:tblGrid>
              <a:tr h="776967">
                <a:tc>
                  <a:txBody>
                    <a:bodyPr/>
                    <a:lstStyle/>
                    <a:p>
                      <a:pPr algn="ctr"/>
                      <a:r>
                        <a:rPr lang="en-US" sz="2300" dirty="0"/>
                        <a:t>STEERING COMMITTEE MEETING DATES</a:t>
                      </a:r>
                    </a:p>
                  </a:txBody>
                  <a:tcPr anchor="ctr"/>
                </a:tc>
                <a:tc>
                  <a:txBody>
                    <a:bodyPr/>
                    <a:lstStyle/>
                    <a:p>
                      <a:pPr algn="ctr"/>
                      <a:r>
                        <a:rPr lang="en-US" sz="2300" dirty="0"/>
                        <a:t>STEERING COMMITTEE MEETING TOPIC</a:t>
                      </a:r>
                    </a:p>
                  </a:txBody>
                  <a:tcPr anchor="ctr"/>
                </a:tc>
                <a:tc>
                  <a:txBody>
                    <a:bodyPr/>
                    <a:lstStyle/>
                    <a:p>
                      <a:pPr algn="ctr"/>
                      <a:r>
                        <a:rPr lang="en-US" sz="2300"/>
                        <a:t>LUNCH &amp; LEARN</a:t>
                      </a:r>
                      <a:endParaRPr lang="en-US"/>
                    </a:p>
                    <a:p>
                      <a:pPr lvl="0" algn="ctr">
                        <a:buNone/>
                      </a:pPr>
                      <a:r>
                        <a:rPr lang="en-US" sz="2300"/>
                        <a:t>WEBINAR TOPICS</a:t>
                      </a:r>
                      <a:endParaRPr lang="en-US" sz="2300" dirty="0"/>
                    </a:p>
                  </a:txBody>
                  <a:tcPr anchor="ctr"/>
                </a:tc>
                <a:extLst>
                  <a:ext uri="{0D108BD9-81ED-4DB2-BD59-A6C34878D82A}">
                    <a16:rowId xmlns:a16="http://schemas.microsoft.com/office/drawing/2014/main" val="2946020534"/>
                  </a:ext>
                </a:extLst>
              </a:tr>
              <a:tr h="543877">
                <a:tc>
                  <a:txBody>
                    <a:bodyPr/>
                    <a:lstStyle/>
                    <a:p>
                      <a:pPr algn="ctr"/>
                      <a:r>
                        <a:rPr lang="en-US" sz="2300" b="1"/>
                        <a:t>June 4</a:t>
                      </a:r>
                    </a:p>
                  </a:txBody>
                  <a:tcPr anchor="ctr"/>
                </a:tc>
                <a:tc>
                  <a:txBody>
                    <a:bodyPr/>
                    <a:lstStyle/>
                    <a:p>
                      <a:pPr algn="ctr"/>
                      <a:r>
                        <a:rPr lang="en-US" sz="2000" dirty="0"/>
                        <a:t>Introduction to Freight Planning</a:t>
                      </a:r>
                    </a:p>
                  </a:txBody>
                  <a:tcPr anchor="ctr"/>
                </a:tc>
                <a:tc>
                  <a:txBody>
                    <a:bodyPr/>
                    <a:lstStyle/>
                    <a:p>
                      <a:pPr algn="ctr"/>
                      <a:r>
                        <a:rPr lang="en-US" sz="2000" dirty="0"/>
                        <a:t>N/A</a:t>
                      </a:r>
                    </a:p>
                  </a:txBody>
                  <a:tcPr anchor="ctr"/>
                </a:tc>
                <a:extLst>
                  <a:ext uri="{0D108BD9-81ED-4DB2-BD59-A6C34878D82A}">
                    <a16:rowId xmlns:a16="http://schemas.microsoft.com/office/drawing/2014/main" val="2694569133"/>
                  </a:ext>
                </a:extLst>
              </a:tr>
              <a:tr h="571686">
                <a:tc>
                  <a:txBody>
                    <a:bodyPr/>
                    <a:lstStyle/>
                    <a:p>
                      <a:pPr algn="ctr"/>
                      <a:r>
                        <a:rPr lang="en-US" sz="2300" b="1" dirty="0"/>
                        <a:t>July 16</a:t>
                      </a:r>
                    </a:p>
                  </a:txBody>
                  <a:tcPr anchor="ctr"/>
                </a:tc>
                <a:tc>
                  <a:txBody>
                    <a:bodyPr/>
                    <a:lstStyle/>
                    <a:p>
                      <a:pPr algn="ctr"/>
                      <a:r>
                        <a:rPr lang="en-US" sz="2000"/>
                        <a:t>Best Practices &amp; Network Assessment</a:t>
                      </a:r>
                    </a:p>
                  </a:txBody>
                  <a:tcPr anchor="ctr"/>
                </a:tc>
                <a:tc>
                  <a:txBody>
                    <a:bodyPr/>
                    <a:lstStyle/>
                    <a:p>
                      <a:pPr algn="ctr"/>
                      <a:r>
                        <a:rPr lang="en-US" sz="2000"/>
                        <a:t>Smart Cities &amp;   </a:t>
                      </a:r>
                    </a:p>
                    <a:p>
                      <a:pPr lvl="0" algn="ctr">
                        <a:buNone/>
                      </a:pPr>
                      <a:r>
                        <a:rPr lang="en-US" sz="2000"/>
                        <a:t>   Railroad Technology</a:t>
                      </a:r>
                    </a:p>
                  </a:txBody>
                  <a:tcPr anchor="ctr"/>
                </a:tc>
                <a:extLst>
                  <a:ext uri="{0D108BD9-81ED-4DB2-BD59-A6C34878D82A}">
                    <a16:rowId xmlns:a16="http://schemas.microsoft.com/office/drawing/2014/main" val="2434212616"/>
                  </a:ext>
                </a:extLst>
              </a:tr>
              <a:tr h="571686">
                <a:tc>
                  <a:txBody>
                    <a:bodyPr/>
                    <a:lstStyle/>
                    <a:p>
                      <a:pPr algn="ctr"/>
                      <a:r>
                        <a:rPr lang="en-US" sz="2300" b="1" dirty="0"/>
                        <a:t>August 13</a:t>
                      </a:r>
                    </a:p>
                  </a:txBody>
                  <a:tcPr anchor="ctr"/>
                </a:tc>
                <a:tc>
                  <a:txBody>
                    <a:bodyPr/>
                    <a:lstStyle/>
                    <a:p>
                      <a:pPr algn="ctr"/>
                      <a:r>
                        <a:rPr lang="en-US" sz="2000"/>
                        <a:t>Land Use Analysis</a:t>
                      </a:r>
                    </a:p>
                  </a:txBody>
                  <a:tcPr anchor="ctr"/>
                </a:tc>
                <a:tc>
                  <a:txBody>
                    <a:bodyPr/>
                    <a:lstStyle/>
                    <a:p>
                      <a:pPr algn="ctr"/>
                      <a:r>
                        <a:rPr lang="en-US" sz="2000" dirty="0"/>
                        <a:t>Truck Parking </a:t>
                      </a:r>
                    </a:p>
                    <a:p>
                      <a:pPr algn="ctr"/>
                      <a:r>
                        <a:rPr lang="en-US" sz="2000" dirty="0"/>
                        <a:t>&amp; Automation</a:t>
                      </a:r>
                    </a:p>
                  </a:txBody>
                  <a:tcPr anchor="ctr"/>
                </a:tc>
                <a:extLst>
                  <a:ext uri="{0D108BD9-81ED-4DB2-BD59-A6C34878D82A}">
                    <a16:rowId xmlns:a16="http://schemas.microsoft.com/office/drawing/2014/main" val="205721575"/>
                  </a:ext>
                </a:extLst>
              </a:tr>
              <a:tr h="372779">
                <a:tc>
                  <a:txBody>
                    <a:bodyPr/>
                    <a:lstStyle/>
                    <a:p>
                      <a:pPr algn="ctr"/>
                      <a:r>
                        <a:rPr lang="en-US" sz="2300" b="1"/>
                        <a:t>September 10</a:t>
                      </a:r>
                    </a:p>
                  </a:txBody>
                  <a:tcPr anchor="ctr"/>
                </a:tc>
                <a:tc>
                  <a:txBody>
                    <a:bodyPr/>
                    <a:lstStyle/>
                    <a:p>
                      <a:pPr algn="ctr"/>
                      <a:r>
                        <a:rPr lang="en-US" sz="2000"/>
                        <a:t>Economic Impact Analysis</a:t>
                      </a:r>
                    </a:p>
                  </a:txBody>
                  <a:tcPr anchor="ctr"/>
                </a:tc>
                <a:tc>
                  <a:txBody>
                    <a:bodyPr/>
                    <a:lstStyle/>
                    <a:p>
                      <a:pPr algn="ctr"/>
                      <a:r>
                        <a:rPr lang="en-US" sz="2000" dirty="0"/>
                        <a:t>TBD</a:t>
                      </a:r>
                    </a:p>
                  </a:txBody>
                  <a:tcPr anchor="ctr"/>
                </a:tc>
                <a:extLst>
                  <a:ext uri="{0D108BD9-81ED-4DB2-BD59-A6C34878D82A}">
                    <a16:rowId xmlns:a16="http://schemas.microsoft.com/office/drawing/2014/main" val="3430267481"/>
                  </a:ext>
                </a:extLst>
              </a:tr>
              <a:tr h="776967">
                <a:tc>
                  <a:txBody>
                    <a:bodyPr/>
                    <a:lstStyle/>
                    <a:p>
                      <a:pPr algn="ctr"/>
                      <a:r>
                        <a:rPr lang="en-US" sz="2300" b="1"/>
                        <a:t>October 8</a:t>
                      </a:r>
                    </a:p>
                  </a:txBody>
                  <a:tcPr anchor="ctr"/>
                </a:tc>
                <a:tc>
                  <a:txBody>
                    <a:bodyPr/>
                    <a:lstStyle/>
                    <a:p>
                      <a:pPr algn="ctr"/>
                      <a:r>
                        <a:rPr lang="en-US" sz="2000"/>
                        <a:t>Technology Recommendations &amp; Performance Measures</a:t>
                      </a:r>
                    </a:p>
                  </a:txBody>
                  <a:tcPr anchor="ctr"/>
                </a:tc>
                <a:tc>
                  <a:txBody>
                    <a:bodyPr/>
                    <a:lstStyle/>
                    <a:p>
                      <a:pPr algn="ctr"/>
                      <a:r>
                        <a:rPr lang="en-US" sz="2000" dirty="0"/>
                        <a:t>TBD</a:t>
                      </a:r>
                    </a:p>
                  </a:txBody>
                  <a:tcPr anchor="ctr"/>
                </a:tc>
                <a:extLst>
                  <a:ext uri="{0D108BD9-81ED-4DB2-BD59-A6C34878D82A}">
                    <a16:rowId xmlns:a16="http://schemas.microsoft.com/office/drawing/2014/main" val="1333480384"/>
                  </a:ext>
                </a:extLst>
              </a:tr>
              <a:tr h="543877">
                <a:tc>
                  <a:txBody>
                    <a:bodyPr/>
                    <a:lstStyle/>
                    <a:p>
                      <a:pPr algn="ctr"/>
                      <a:r>
                        <a:rPr lang="en-US" sz="2300" b="1" dirty="0"/>
                        <a:t>November 12</a:t>
                      </a:r>
                    </a:p>
                  </a:txBody>
                  <a:tcPr anchor="ctr"/>
                </a:tc>
                <a:tc>
                  <a:txBody>
                    <a:bodyPr/>
                    <a:lstStyle/>
                    <a:p>
                      <a:pPr algn="ctr"/>
                      <a:r>
                        <a:rPr lang="en-US" sz="2000"/>
                        <a:t>Draft Plan Recommendations</a:t>
                      </a:r>
                    </a:p>
                  </a:txBody>
                  <a:tcPr anchor="ctr"/>
                </a:tc>
                <a:tc>
                  <a:txBody>
                    <a:bodyPr/>
                    <a:lstStyle/>
                    <a:p>
                      <a:pPr algn="ctr"/>
                      <a:r>
                        <a:rPr lang="en-US" sz="2000" dirty="0"/>
                        <a:t>TBD</a:t>
                      </a:r>
                    </a:p>
                  </a:txBody>
                  <a:tcPr anchor="ctr"/>
                </a:tc>
                <a:extLst>
                  <a:ext uri="{0D108BD9-81ED-4DB2-BD59-A6C34878D82A}">
                    <a16:rowId xmlns:a16="http://schemas.microsoft.com/office/drawing/2014/main" val="2240210369"/>
                  </a:ext>
                </a:extLst>
              </a:tr>
              <a:tr h="571686">
                <a:tc gridSpan="3">
                  <a:txBody>
                    <a:bodyPr/>
                    <a:lstStyle/>
                    <a:p>
                      <a:pPr algn="ctr"/>
                      <a:r>
                        <a:rPr lang="en-US" sz="2000" b="1" dirty="0"/>
                        <a:t>December/ January</a:t>
                      </a:r>
                    </a:p>
                    <a:p>
                      <a:pPr algn="ctr"/>
                      <a:r>
                        <a:rPr lang="en-US" sz="2000" dirty="0"/>
                        <a:t>Final Plan</a:t>
                      </a:r>
                    </a:p>
                  </a:txBody>
                  <a:tcPr anchor="ctr"/>
                </a:tc>
                <a:tc hMerge="1">
                  <a:txBody>
                    <a:bodyPr/>
                    <a:lstStyle/>
                    <a:p>
                      <a:pPr algn="ctr"/>
                      <a:endParaRPr lang="en-US" sz="1800" dirty="0"/>
                    </a:p>
                  </a:txBody>
                  <a:tcPr anchor="ctr"/>
                </a:tc>
                <a:tc hMerge="1">
                  <a:txBody>
                    <a:bodyPr/>
                    <a:lstStyle/>
                    <a:p>
                      <a:pPr algn="ctr"/>
                      <a:endParaRPr lang="en-US" sz="1800" dirty="0"/>
                    </a:p>
                  </a:txBody>
                  <a:tcPr anchor="ctr"/>
                </a:tc>
                <a:extLst>
                  <a:ext uri="{0D108BD9-81ED-4DB2-BD59-A6C34878D82A}">
                    <a16:rowId xmlns:a16="http://schemas.microsoft.com/office/drawing/2014/main" val="2903793683"/>
                  </a:ext>
                </a:extLst>
              </a:tr>
            </a:tbl>
          </a:graphicData>
        </a:graphic>
      </p:graphicFrame>
      <p:sp>
        <p:nvSpPr>
          <p:cNvPr id="4" name="Oval 3">
            <a:extLst>
              <a:ext uri="{FF2B5EF4-FFF2-40B4-BE49-F238E27FC236}">
                <a16:creationId xmlns:a16="http://schemas.microsoft.com/office/drawing/2014/main" id="{C5F18C06-AB45-4957-8401-A8E5ADB4E12E}"/>
              </a:ext>
            </a:extLst>
          </p:cNvPr>
          <p:cNvSpPr/>
          <p:nvPr/>
        </p:nvSpPr>
        <p:spPr>
          <a:xfrm>
            <a:off x="8015288" y="3428999"/>
            <a:ext cx="3943753" cy="871539"/>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452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DDFB-9662-0244-B714-A95A9370CC8D}"/>
              </a:ext>
            </a:extLst>
          </p:cNvPr>
          <p:cNvSpPr>
            <a:spLocks noGrp="1"/>
          </p:cNvSpPr>
          <p:nvPr>
            <p:ph type="title"/>
          </p:nvPr>
        </p:nvSpPr>
        <p:spPr/>
        <p:txBody>
          <a:bodyPr/>
          <a:lstStyle/>
          <a:p>
            <a:r>
              <a:rPr lang="en-US"/>
              <a:t>Communications About the Plan</a:t>
            </a:r>
          </a:p>
        </p:txBody>
      </p:sp>
      <p:sp>
        <p:nvSpPr>
          <p:cNvPr id="8" name="TextBox 7">
            <a:extLst>
              <a:ext uri="{FF2B5EF4-FFF2-40B4-BE49-F238E27FC236}">
                <a16:creationId xmlns:a16="http://schemas.microsoft.com/office/drawing/2014/main" id="{1E68BC1D-2E7F-4D12-853D-522E8776EDF3}"/>
              </a:ext>
            </a:extLst>
          </p:cNvPr>
          <p:cNvSpPr txBox="1"/>
          <p:nvPr/>
        </p:nvSpPr>
        <p:spPr>
          <a:xfrm>
            <a:off x="45556" y="4383967"/>
            <a:ext cx="2168467"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Project Website</a:t>
            </a:r>
          </a:p>
        </p:txBody>
      </p:sp>
      <p:sp>
        <p:nvSpPr>
          <p:cNvPr id="9" name="TextBox 8">
            <a:extLst>
              <a:ext uri="{FF2B5EF4-FFF2-40B4-BE49-F238E27FC236}">
                <a16:creationId xmlns:a16="http://schemas.microsoft.com/office/drawing/2014/main" id="{A9048A05-C3D0-4588-866B-5B8EA042880A}"/>
              </a:ext>
            </a:extLst>
          </p:cNvPr>
          <p:cNvSpPr txBox="1"/>
          <p:nvPr/>
        </p:nvSpPr>
        <p:spPr>
          <a:xfrm>
            <a:off x="4002130" y="4378571"/>
            <a:ext cx="2168465" cy="2092881"/>
          </a:xfrm>
          <a:prstGeom prst="rect">
            <a:avLst/>
          </a:prstGeom>
          <a:noFill/>
          <a:ln>
            <a:noFill/>
          </a:ln>
        </p:spPr>
        <p:txBody>
          <a:bodyPr wrap="square" rtlCol="0">
            <a:spAutoFit/>
          </a:bodyPr>
          <a:lstStyle/>
          <a:p>
            <a:pPr algn="ctr"/>
            <a:r>
              <a:rPr lang="en-US" sz="2600" b="1" dirty="0">
                <a:latin typeface="Segoe UI Semibold" panose="020B0702040204020203" pitchFamily="34" charset="0"/>
                <a:cs typeface="Segoe UI Semibold" panose="020B0702040204020203" pitchFamily="34" charset="0"/>
              </a:rPr>
              <a:t>Freight Advisory Committee Meetings &amp; Webinars</a:t>
            </a:r>
          </a:p>
        </p:txBody>
      </p:sp>
      <p:sp>
        <p:nvSpPr>
          <p:cNvPr id="10" name="TextBox 9">
            <a:extLst>
              <a:ext uri="{FF2B5EF4-FFF2-40B4-BE49-F238E27FC236}">
                <a16:creationId xmlns:a16="http://schemas.microsoft.com/office/drawing/2014/main" id="{CA05E2D4-224E-4FDF-BB9D-8AE213B53562}"/>
              </a:ext>
            </a:extLst>
          </p:cNvPr>
          <p:cNvSpPr txBox="1"/>
          <p:nvPr/>
        </p:nvSpPr>
        <p:spPr>
          <a:xfrm>
            <a:off x="2024708" y="4378571"/>
            <a:ext cx="2168466"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Social Media Posts</a:t>
            </a:r>
          </a:p>
        </p:txBody>
      </p:sp>
      <p:sp>
        <p:nvSpPr>
          <p:cNvPr id="11" name="TextBox 10">
            <a:extLst>
              <a:ext uri="{FF2B5EF4-FFF2-40B4-BE49-F238E27FC236}">
                <a16:creationId xmlns:a16="http://schemas.microsoft.com/office/drawing/2014/main" id="{36E2FE8B-F2B6-4BE7-9457-DB2D2374E192}"/>
              </a:ext>
            </a:extLst>
          </p:cNvPr>
          <p:cNvSpPr txBox="1"/>
          <p:nvPr/>
        </p:nvSpPr>
        <p:spPr>
          <a:xfrm>
            <a:off x="5981280" y="4387226"/>
            <a:ext cx="2168465" cy="492443"/>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Publications</a:t>
            </a:r>
          </a:p>
        </p:txBody>
      </p:sp>
      <p:grpSp>
        <p:nvGrpSpPr>
          <p:cNvPr id="12" name="Group 11">
            <a:extLst>
              <a:ext uri="{FF2B5EF4-FFF2-40B4-BE49-F238E27FC236}">
                <a16:creationId xmlns:a16="http://schemas.microsoft.com/office/drawing/2014/main" id="{AE31DEB7-505E-4917-9471-85D3DAFF9B98}"/>
              </a:ext>
            </a:extLst>
          </p:cNvPr>
          <p:cNvGrpSpPr/>
          <p:nvPr/>
        </p:nvGrpSpPr>
        <p:grpSpPr>
          <a:xfrm>
            <a:off x="409414" y="2729746"/>
            <a:ext cx="1447631" cy="1461216"/>
            <a:chOff x="1295400" y="1856509"/>
            <a:chExt cx="1593273" cy="1593273"/>
          </a:xfrm>
        </p:grpSpPr>
        <p:sp>
          <p:nvSpPr>
            <p:cNvPr id="26" name="Oval 25">
              <a:extLst>
                <a:ext uri="{FF2B5EF4-FFF2-40B4-BE49-F238E27FC236}">
                  <a16:creationId xmlns:a16="http://schemas.microsoft.com/office/drawing/2014/main" id="{C880E5F1-E6FE-44F0-B395-EB053F0F61E3}"/>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7" name="Oval 26">
              <a:extLst>
                <a:ext uri="{FF2B5EF4-FFF2-40B4-BE49-F238E27FC236}">
                  <a16:creationId xmlns:a16="http://schemas.microsoft.com/office/drawing/2014/main" id="{A208BEE2-26E7-4813-9334-1719EC852F4B}"/>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3" name="Graphic 12" descr="Internet">
            <a:extLst>
              <a:ext uri="{FF2B5EF4-FFF2-40B4-BE49-F238E27FC236}">
                <a16:creationId xmlns:a16="http://schemas.microsoft.com/office/drawing/2014/main" id="{4FB31E25-0D88-4A20-A6C3-5E8540A317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5106" y="2975457"/>
            <a:ext cx="1008903" cy="969791"/>
          </a:xfrm>
          <a:prstGeom prst="rect">
            <a:avLst/>
          </a:prstGeom>
        </p:spPr>
      </p:pic>
      <p:grpSp>
        <p:nvGrpSpPr>
          <p:cNvPr id="14" name="Group 13">
            <a:extLst>
              <a:ext uri="{FF2B5EF4-FFF2-40B4-BE49-F238E27FC236}">
                <a16:creationId xmlns:a16="http://schemas.microsoft.com/office/drawing/2014/main" id="{F40C1F2E-3D99-456C-B937-7A1152AD2DE0}"/>
              </a:ext>
            </a:extLst>
          </p:cNvPr>
          <p:cNvGrpSpPr/>
          <p:nvPr/>
        </p:nvGrpSpPr>
        <p:grpSpPr>
          <a:xfrm>
            <a:off x="4362549" y="2729746"/>
            <a:ext cx="1447631" cy="1461216"/>
            <a:chOff x="1295400" y="1856509"/>
            <a:chExt cx="1593273" cy="1593273"/>
          </a:xfrm>
        </p:grpSpPr>
        <p:sp>
          <p:nvSpPr>
            <p:cNvPr id="24" name="Oval 23">
              <a:extLst>
                <a:ext uri="{FF2B5EF4-FFF2-40B4-BE49-F238E27FC236}">
                  <a16:creationId xmlns:a16="http://schemas.microsoft.com/office/drawing/2014/main" id="{5144B699-BCA6-4B88-ADFE-FC239FA90807}"/>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5" name="Oval 24">
              <a:extLst>
                <a:ext uri="{FF2B5EF4-FFF2-40B4-BE49-F238E27FC236}">
                  <a16:creationId xmlns:a16="http://schemas.microsoft.com/office/drawing/2014/main" id="{88C85DB0-B464-4947-B8D7-A02D7BD5452F}"/>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5" name="Graphic 14" descr="Meeting">
            <a:extLst>
              <a:ext uri="{FF2B5EF4-FFF2-40B4-BE49-F238E27FC236}">
                <a16:creationId xmlns:a16="http://schemas.microsoft.com/office/drawing/2014/main" id="{7C045D1C-B30E-4C71-9910-3060DFE54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9714" y="2974838"/>
            <a:ext cx="993299" cy="954792"/>
          </a:xfrm>
          <a:prstGeom prst="rect">
            <a:avLst/>
          </a:prstGeom>
        </p:spPr>
      </p:pic>
      <p:grpSp>
        <p:nvGrpSpPr>
          <p:cNvPr id="16" name="Group 15">
            <a:extLst>
              <a:ext uri="{FF2B5EF4-FFF2-40B4-BE49-F238E27FC236}">
                <a16:creationId xmlns:a16="http://schemas.microsoft.com/office/drawing/2014/main" id="{088D0F22-9A1C-418F-89A3-F311B196AD78}"/>
              </a:ext>
            </a:extLst>
          </p:cNvPr>
          <p:cNvGrpSpPr/>
          <p:nvPr/>
        </p:nvGrpSpPr>
        <p:grpSpPr>
          <a:xfrm>
            <a:off x="2385981" y="2729746"/>
            <a:ext cx="1447631" cy="1461216"/>
            <a:chOff x="1295400" y="1856509"/>
            <a:chExt cx="1593273" cy="1593273"/>
          </a:xfrm>
        </p:grpSpPr>
        <p:sp>
          <p:nvSpPr>
            <p:cNvPr id="22" name="Oval 21">
              <a:extLst>
                <a:ext uri="{FF2B5EF4-FFF2-40B4-BE49-F238E27FC236}">
                  <a16:creationId xmlns:a16="http://schemas.microsoft.com/office/drawing/2014/main" id="{2665FAD0-1514-4E54-A41F-930893346BD9}"/>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3" name="Oval 22">
              <a:extLst>
                <a:ext uri="{FF2B5EF4-FFF2-40B4-BE49-F238E27FC236}">
                  <a16:creationId xmlns:a16="http://schemas.microsoft.com/office/drawing/2014/main" id="{E6B14D4A-F72B-4C8D-BEBD-CAC36D93052F}"/>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7" name="Graphic 16" descr="Megaphone">
            <a:extLst>
              <a:ext uri="{FF2B5EF4-FFF2-40B4-BE49-F238E27FC236}">
                <a16:creationId xmlns:a16="http://schemas.microsoft.com/office/drawing/2014/main" id="{426B6F70-85DB-4B67-A95E-DF3C239C5F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604490" y="2956503"/>
            <a:ext cx="1008904" cy="969791"/>
          </a:xfrm>
          <a:prstGeom prst="rect">
            <a:avLst/>
          </a:prstGeom>
        </p:spPr>
      </p:pic>
      <p:grpSp>
        <p:nvGrpSpPr>
          <p:cNvPr id="18" name="Group 17">
            <a:extLst>
              <a:ext uri="{FF2B5EF4-FFF2-40B4-BE49-F238E27FC236}">
                <a16:creationId xmlns:a16="http://schemas.microsoft.com/office/drawing/2014/main" id="{6AFC6221-D274-49FD-AAF2-27EB425791C6}"/>
              </a:ext>
            </a:extLst>
          </p:cNvPr>
          <p:cNvGrpSpPr/>
          <p:nvPr/>
        </p:nvGrpSpPr>
        <p:grpSpPr>
          <a:xfrm>
            <a:off x="6339117" y="2729746"/>
            <a:ext cx="1447631" cy="1461216"/>
            <a:chOff x="1295400" y="1856509"/>
            <a:chExt cx="1593273" cy="1593273"/>
          </a:xfrm>
          <a:solidFill>
            <a:schemeClr val="tx2">
              <a:lumMod val="60000"/>
              <a:lumOff val="40000"/>
            </a:schemeClr>
          </a:solidFill>
        </p:grpSpPr>
        <p:sp>
          <p:nvSpPr>
            <p:cNvPr id="20" name="Oval 19">
              <a:extLst>
                <a:ext uri="{FF2B5EF4-FFF2-40B4-BE49-F238E27FC236}">
                  <a16:creationId xmlns:a16="http://schemas.microsoft.com/office/drawing/2014/main" id="{05308E94-327E-4A2A-AD4F-0DE06C9F5F70}"/>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1" name="Oval 20">
              <a:extLst>
                <a:ext uri="{FF2B5EF4-FFF2-40B4-BE49-F238E27FC236}">
                  <a16:creationId xmlns:a16="http://schemas.microsoft.com/office/drawing/2014/main" id="{2694FCFF-E16B-4A1E-8490-2C4240597AAD}"/>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9" name="Graphic 18" descr="Newspaper">
            <a:extLst>
              <a:ext uri="{FF2B5EF4-FFF2-40B4-BE49-F238E27FC236}">
                <a16:creationId xmlns:a16="http://schemas.microsoft.com/office/drawing/2014/main" id="{96DDB8D9-FC2C-4C90-86E3-BB6EBDF5C7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57625" y="2956503"/>
            <a:ext cx="1008904" cy="969791"/>
          </a:xfrm>
          <a:prstGeom prst="rect">
            <a:avLst/>
          </a:prstGeom>
        </p:spPr>
      </p:pic>
      <p:sp>
        <p:nvSpPr>
          <p:cNvPr id="6" name="TextBox 5">
            <a:extLst>
              <a:ext uri="{FF2B5EF4-FFF2-40B4-BE49-F238E27FC236}">
                <a16:creationId xmlns:a16="http://schemas.microsoft.com/office/drawing/2014/main" id="{6214331E-4D86-444D-8F05-D3025AF64685}"/>
              </a:ext>
            </a:extLst>
          </p:cNvPr>
          <p:cNvSpPr txBox="1"/>
          <p:nvPr/>
        </p:nvSpPr>
        <p:spPr>
          <a:xfrm>
            <a:off x="8027622" y="4400416"/>
            <a:ext cx="2497730" cy="1692771"/>
          </a:xfrm>
          <a:prstGeom prst="rect">
            <a:avLst/>
          </a:prstGeom>
          <a:noFill/>
          <a:ln>
            <a:noFill/>
          </a:ln>
        </p:spPr>
        <p:txBody>
          <a:bodyPr wrap="square" rtlCol="0" anchor="t">
            <a:spAutoFit/>
          </a:bodyPr>
          <a:lstStyle/>
          <a:p>
            <a:pPr algn="ctr"/>
            <a:r>
              <a:rPr lang="en-US" sz="2600" b="1" dirty="0">
                <a:latin typeface="Segoe UI Semibold"/>
                <a:cs typeface="Segoe UI Semibold"/>
              </a:rPr>
              <a:t>Steering Committee Meeting Presentations</a:t>
            </a:r>
            <a:endParaRPr lang="en-US" sz="2600" b="1">
              <a:latin typeface="Segoe UI Semibold" panose="020B0702040204020203" pitchFamily="34" charset="0"/>
              <a:cs typeface="Segoe UI Semibold" panose="020B0702040204020203" pitchFamily="34" charset="0"/>
            </a:endParaRPr>
          </a:p>
        </p:txBody>
      </p:sp>
      <p:grpSp>
        <p:nvGrpSpPr>
          <p:cNvPr id="29" name="Group 28">
            <a:extLst>
              <a:ext uri="{FF2B5EF4-FFF2-40B4-BE49-F238E27FC236}">
                <a16:creationId xmlns:a16="http://schemas.microsoft.com/office/drawing/2014/main" id="{4275FB76-428E-4D79-BCE5-84338EFAC15F}"/>
              </a:ext>
            </a:extLst>
          </p:cNvPr>
          <p:cNvGrpSpPr/>
          <p:nvPr/>
        </p:nvGrpSpPr>
        <p:grpSpPr>
          <a:xfrm>
            <a:off x="8551284" y="2745197"/>
            <a:ext cx="1390223" cy="1435635"/>
            <a:chOff x="8428663" y="2745197"/>
            <a:chExt cx="1390223" cy="1435635"/>
          </a:xfrm>
        </p:grpSpPr>
        <p:sp>
          <p:nvSpPr>
            <p:cNvPr id="28" name="Oval 27">
              <a:extLst>
                <a:ext uri="{FF2B5EF4-FFF2-40B4-BE49-F238E27FC236}">
                  <a16:creationId xmlns:a16="http://schemas.microsoft.com/office/drawing/2014/main" id="{9F1A3C9D-C20A-4390-9CC9-D5B1E686EB3B}"/>
                </a:ext>
              </a:extLst>
            </p:cNvPr>
            <p:cNvSpPr/>
            <p:nvPr/>
          </p:nvSpPr>
          <p:spPr>
            <a:xfrm>
              <a:off x="8428663" y="2745197"/>
              <a:ext cx="1390223" cy="143563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pic>
          <p:nvPicPr>
            <p:cNvPr id="30" name="Graphic 29" descr="Classroom">
              <a:extLst>
                <a:ext uri="{FF2B5EF4-FFF2-40B4-BE49-F238E27FC236}">
                  <a16:creationId xmlns:a16="http://schemas.microsoft.com/office/drawing/2014/main" id="{7688E128-51CC-47B4-8F52-6F74BF0CEB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602058" y="2911121"/>
              <a:ext cx="1051636" cy="1051635"/>
            </a:xfrm>
            <a:prstGeom prst="rect">
              <a:avLst/>
            </a:prstGeom>
          </p:spPr>
        </p:pic>
      </p:grpSp>
      <p:sp>
        <p:nvSpPr>
          <p:cNvPr id="33" name="TextBox 32">
            <a:extLst>
              <a:ext uri="{FF2B5EF4-FFF2-40B4-BE49-F238E27FC236}">
                <a16:creationId xmlns:a16="http://schemas.microsoft.com/office/drawing/2014/main" id="{7D242EC0-F4CD-4973-B9AE-8535D5E39E41}"/>
              </a:ext>
            </a:extLst>
          </p:cNvPr>
          <p:cNvSpPr txBox="1"/>
          <p:nvPr/>
        </p:nvSpPr>
        <p:spPr>
          <a:xfrm>
            <a:off x="9818886" y="4378571"/>
            <a:ext cx="2497730" cy="492443"/>
          </a:xfrm>
          <a:prstGeom prst="rect">
            <a:avLst/>
          </a:prstGeom>
          <a:noFill/>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Email</a:t>
            </a:r>
          </a:p>
        </p:txBody>
      </p:sp>
      <p:grpSp>
        <p:nvGrpSpPr>
          <p:cNvPr id="32" name="Group 31">
            <a:extLst>
              <a:ext uri="{FF2B5EF4-FFF2-40B4-BE49-F238E27FC236}">
                <a16:creationId xmlns:a16="http://schemas.microsoft.com/office/drawing/2014/main" id="{BDED2EA0-CAEA-450A-923A-5A54C0AC3DFF}"/>
              </a:ext>
            </a:extLst>
          </p:cNvPr>
          <p:cNvGrpSpPr/>
          <p:nvPr/>
        </p:nvGrpSpPr>
        <p:grpSpPr>
          <a:xfrm>
            <a:off x="10359409" y="2745197"/>
            <a:ext cx="1390223" cy="1435635"/>
            <a:chOff x="10359409" y="2745197"/>
            <a:chExt cx="1390223" cy="1435635"/>
          </a:xfrm>
        </p:grpSpPr>
        <p:sp>
          <p:nvSpPr>
            <p:cNvPr id="31" name="Oval 30">
              <a:extLst>
                <a:ext uri="{FF2B5EF4-FFF2-40B4-BE49-F238E27FC236}">
                  <a16:creationId xmlns:a16="http://schemas.microsoft.com/office/drawing/2014/main" id="{4DBB6181-AB28-446A-84B6-FEA846B42F39}"/>
                </a:ext>
              </a:extLst>
            </p:cNvPr>
            <p:cNvSpPr/>
            <p:nvPr/>
          </p:nvSpPr>
          <p:spPr>
            <a:xfrm>
              <a:off x="10359409" y="2745197"/>
              <a:ext cx="1390223" cy="143563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pic>
          <p:nvPicPr>
            <p:cNvPr id="35" name="Graphic 34" descr="Email">
              <a:extLst>
                <a:ext uri="{FF2B5EF4-FFF2-40B4-BE49-F238E27FC236}">
                  <a16:creationId xmlns:a16="http://schemas.microsoft.com/office/drawing/2014/main" id="{08722446-5C59-4721-9889-8CB5DFB32EC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10551" y="2971800"/>
              <a:ext cx="914400" cy="914400"/>
            </a:xfrm>
            <a:prstGeom prst="rect">
              <a:avLst/>
            </a:prstGeom>
          </p:spPr>
        </p:pic>
      </p:grpSp>
      <p:sp>
        <p:nvSpPr>
          <p:cNvPr id="7" name="Slide Number Placeholder 6">
            <a:extLst>
              <a:ext uri="{FF2B5EF4-FFF2-40B4-BE49-F238E27FC236}">
                <a16:creationId xmlns:a16="http://schemas.microsoft.com/office/drawing/2014/main" id="{0696D059-53D8-4B41-9FF7-8785DD24BB4A}"/>
              </a:ext>
            </a:extLst>
          </p:cNvPr>
          <p:cNvSpPr>
            <a:spLocks noGrp="1"/>
          </p:cNvSpPr>
          <p:nvPr>
            <p:ph type="sldNum" sz="quarter" idx="12"/>
          </p:nvPr>
        </p:nvSpPr>
        <p:spPr/>
        <p:txBody>
          <a:bodyPr/>
          <a:lstStyle/>
          <a:p>
            <a:fld id="{F9350424-C5F4-4F29-835B-C1B01CA1D5A6}" type="slidenum">
              <a:rPr lang="en-US" smtClean="0"/>
              <a:t>32</a:t>
            </a:fld>
            <a:endParaRPr lang="en-US"/>
          </a:p>
        </p:txBody>
      </p:sp>
    </p:spTree>
    <p:extLst>
      <p:ext uri="{BB962C8B-B14F-4D97-AF65-F5344CB8AC3E}">
        <p14:creationId xmlns:p14="http://schemas.microsoft.com/office/powerpoint/2010/main" val="3486868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CC6F7E-8B87-B042-9F58-5166C5103929}"/>
              </a:ext>
            </a:extLst>
          </p:cNvPr>
          <p:cNvSpPr>
            <a:spLocks noGrp="1"/>
          </p:cNvSpPr>
          <p:nvPr>
            <p:ph type="sldNum" sz="quarter" idx="12"/>
          </p:nvPr>
        </p:nvSpPr>
        <p:spPr/>
        <p:txBody>
          <a:bodyPr/>
          <a:lstStyle/>
          <a:p>
            <a:fld id="{F9350424-C5F4-4F29-835B-C1B01CA1D5A6}" type="slidenum">
              <a:rPr lang="en-US" smtClean="0"/>
              <a:t>33</a:t>
            </a:fld>
            <a:endParaRPr lang="en-US"/>
          </a:p>
        </p:txBody>
      </p:sp>
      <p:sp>
        <p:nvSpPr>
          <p:cNvPr id="3" name="Title 2">
            <a:extLst>
              <a:ext uri="{FF2B5EF4-FFF2-40B4-BE49-F238E27FC236}">
                <a16:creationId xmlns:a16="http://schemas.microsoft.com/office/drawing/2014/main" id="{D962AD07-04DC-DA42-A824-64F37A250A5B}"/>
              </a:ext>
            </a:extLst>
          </p:cNvPr>
          <p:cNvSpPr>
            <a:spLocks noGrp="1"/>
          </p:cNvSpPr>
          <p:nvPr>
            <p:ph type="title"/>
          </p:nvPr>
        </p:nvSpPr>
        <p:spPr/>
        <p:txBody>
          <a:bodyPr/>
          <a:lstStyle/>
          <a:p>
            <a:r>
              <a:rPr lang="en-US" dirty="0"/>
              <a:t>Plan Website and Social</a:t>
            </a:r>
          </a:p>
        </p:txBody>
      </p:sp>
      <p:sp>
        <p:nvSpPr>
          <p:cNvPr id="6" name="TextBox 5">
            <a:extLst>
              <a:ext uri="{FF2B5EF4-FFF2-40B4-BE49-F238E27FC236}">
                <a16:creationId xmlns:a16="http://schemas.microsoft.com/office/drawing/2014/main" id="{F1F56F15-6368-7A46-95A3-4E3F043B4237}"/>
              </a:ext>
            </a:extLst>
          </p:cNvPr>
          <p:cNvSpPr txBox="1"/>
          <p:nvPr/>
        </p:nvSpPr>
        <p:spPr>
          <a:xfrm>
            <a:off x="442591" y="1760217"/>
            <a:ext cx="4913860" cy="1138773"/>
          </a:xfrm>
          <a:prstGeom prst="rect">
            <a:avLst/>
          </a:prstGeom>
          <a:noFill/>
          <a:ln>
            <a:noFill/>
          </a:ln>
        </p:spPr>
        <p:txBody>
          <a:bodyPr wrap="square" rtlCol="0">
            <a:spAutoFit/>
          </a:bodyPr>
          <a:lstStyle/>
          <a:p>
            <a:pPr algn="ctr"/>
            <a:r>
              <a:rPr lang="en-US" sz="3400" b="1" dirty="0">
                <a:latin typeface="Segoe UI Semibold" panose="020B0702040204020203" pitchFamily="34" charset="0"/>
                <a:cs typeface="Segoe UI Semibold" panose="020B0702040204020203" pitchFamily="34" charset="0"/>
              </a:rPr>
              <a:t>www.scacog.org/acog-freight-plan</a:t>
            </a:r>
          </a:p>
        </p:txBody>
      </p:sp>
      <p:pic>
        <p:nvPicPr>
          <p:cNvPr id="8" name="Picture 7" descr="A close up of a sign&#10;&#10;Description automatically generated">
            <a:extLst>
              <a:ext uri="{FF2B5EF4-FFF2-40B4-BE49-F238E27FC236}">
                <a16:creationId xmlns:a16="http://schemas.microsoft.com/office/drawing/2014/main" id="{689A32F2-849D-45DF-8095-9B1757B04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71" y="4580362"/>
            <a:ext cx="639966" cy="639966"/>
          </a:xfrm>
          <a:prstGeom prst="rect">
            <a:avLst/>
          </a:prstGeom>
        </p:spPr>
      </p:pic>
      <p:pic>
        <p:nvPicPr>
          <p:cNvPr id="9" name="Picture 8" descr="A picture containing shirt, mug&#10;&#10;Description automatically generated">
            <a:extLst>
              <a:ext uri="{FF2B5EF4-FFF2-40B4-BE49-F238E27FC236}">
                <a16:creationId xmlns:a16="http://schemas.microsoft.com/office/drawing/2014/main" id="{C95522D9-9313-4387-A653-80C9AE4C1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91" y="5220327"/>
            <a:ext cx="681126" cy="681126"/>
          </a:xfrm>
          <a:prstGeom prst="rect">
            <a:avLst/>
          </a:prstGeom>
        </p:spPr>
      </p:pic>
      <p:sp>
        <p:nvSpPr>
          <p:cNvPr id="10" name="Rectangle 9">
            <a:extLst>
              <a:ext uri="{FF2B5EF4-FFF2-40B4-BE49-F238E27FC236}">
                <a16:creationId xmlns:a16="http://schemas.microsoft.com/office/drawing/2014/main" id="{385010A3-07AE-43B9-A643-5CDB268AB81F}"/>
              </a:ext>
            </a:extLst>
          </p:cNvPr>
          <p:cNvSpPr/>
          <p:nvPr/>
        </p:nvSpPr>
        <p:spPr>
          <a:xfrm>
            <a:off x="1060862" y="4669512"/>
            <a:ext cx="4180247" cy="400110"/>
          </a:xfrm>
          <a:prstGeom prst="rect">
            <a:avLst/>
          </a:prstGeom>
        </p:spPr>
        <p:txBody>
          <a:bodyPr wrap="none">
            <a:spAutoFit/>
          </a:bodyPr>
          <a:lstStyle/>
          <a:p>
            <a:r>
              <a:rPr lang="en-US" sz="2000" b="1" dirty="0"/>
              <a:t>@</a:t>
            </a:r>
            <a:r>
              <a:rPr lang="en-US" sz="2000" b="1" dirty="0" err="1"/>
              <a:t>AppalachianCouncilofGovernments</a:t>
            </a:r>
            <a:endParaRPr lang="en-US" sz="2000" b="1" dirty="0"/>
          </a:p>
        </p:txBody>
      </p:sp>
      <p:sp>
        <p:nvSpPr>
          <p:cNvPr id="11" name="Rectangle 10">
            <a:extLst>
              <a:ext uri="{FF2B5EF4-FFF2-40B4-BE49-F238E27FC236}">
                <a16:creationId xmlns:a16="http://schemas.microsoft.com/office/drawing/2014/main" id="{E21C2107-6380-40C9-B6E1-0E60653A65EF}"/>
              </a:ext>
            </a:extLst>
          </p:cNvPr>
          <p:cNvSpPr/>
          <p:nvPr/>
        </p:nvSpPr>
        <p:spPr>
          <a:xfrm>
            <a:off x="1060862" y="5349236"/>
            <a:ext cx="1518942" cy="461665"/>
          </a:xfrm>
          <a:prstGeom prst="rect">
            <a:avLst/>
          </a:prstGeom>
        </p:spPr>
        <p:txBody>
          <a:bodyPr wrap="none">
            <a:spAutoFit/>
          </a:bodyPr>
          <a:lstStyle/>
          <a:p>
            <a:r>
              <a:rPr lang="en-US" sz="2400" b="1" dirty="0"/>
              <a:t>@SCACOG</a:t>
            </a:r>
          </a:p>
        </p:txBody>
      </p:sp>
      <p:pic>
        <p:nvPicPr>
          <p:cNvPr id="13" name="Picture 12">
            <a:extLst>
              <a:ext uri="{FF2B5EF4-FFF2-40B4-BE49-F238E27FC236}">
                <a16:creationId xmlns:a16="http://schemas.microsoft.com/office/drawing/2014/main" id="{8C514F10-734E-4C60-9A18-3BA63372D8A4}"/>
              </a:ext>
            </a:extLst>
          </p:cNvPr>
          <p:cNvPicPr>
            <a:picLocks noChangeAspect="1"/>
          </p:cNvPicPr>
          <p:nvPr/>
        </p:nvPicPr>
        <p:blipFill>
          <a:blip r:embed="rId5"/>
          <a:stretch>
            <a:fillRect/>
          </a:stretch>
        </p:blipFill>
        <p:spPr>
          <a:xfrm>
            <a:off x="5490759" y="1733360"/>
            <a:ext cx="6168797"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Oval 13">
            <a:extLst>
              <a:ext uri="{FF2B5EF4-FFF2-40B4-BE49-F238E27FC236}">
                <a16:creationId xmlns:a16="http://schemas.microsoft.com/office/drawing/2014/main" id="{7D23F77D-60BA-45A8-B233-1CBC8C5A45E3}"/>
              </a:ext>
            </a:extLst>
          </p:cNvPr>
          <p:cNvSpPr/>
          <p:nvPr/>
        </p:nvSpPr>
        <p:spPr>
          <a:xfrm>
            <a:off x="9608150" y="3629025"/>
            <a:ext cx="2141259" cy="2574461"/>
          </a:xfrm>
          <a:prstGeom prst="ellipse">
            <a:avLst/>
          </a:prstGeom>
          <a:noFill/>
          <a:ln w="28575">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5" name="Graphic 14" descr="User network">
            <a:extLst>
              <a:ext uri="{FF2B5EF4-FFF2-40B4-BE49-F238E27FC236}">
                <a16:creationId xmlns:a16="http://schemas.microsoft.com/office/drawing/2014/main" id="{59BD5477-A8AB-4178-A0E5-5D5936BCB9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28813" y="2800148"/>
            <a:ext cx="1753424" cy="1753424"/>
          </a:xfrm>
          <a:prstGeom prst="rect">
            <a:avLst/>
          </a:prstGeom>
        </p:spPr>
      </p:pic>
    </p:spTree>
    <p:extLst>
      <p:ext uri="{BB962C8B-B14F-4D97-AF65-F5344CB8AC3E}">
        <p14:creationId xmlns:p14="http://schemas.microsoft.com/office/powerpoint/2010/main" val="759770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uzzle">
            <a:extLst>
              <a:ext uri="{FF2B5EF4-FFF2-40B4-BE49-F238E27FC236}">
                <a16:creationId xmlns:a16="http://schemas.microsoft.com/office/drawing/2014/main" id="{DD12B332-C9D7-45CA-BC04-955188535B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03175" y="981147"/>
            <a:ext cx="6022491" cy="6022491"/>
          </a:xfrm>
          <a:prstGeom prst="rect">
            <a:avLst/>
          </a:prstGeom>
        </p:spPr>
      </p:pic>
      <p:sp>
        <p:nvSpPr>
          <p:cNvPr id="2" name="Title 1">
            <a:extLst>
              <a:ext uri="{FF2B5EF4-FFF2-40B4-BE49-F238E27FC236}">
                <a16:creationId xmlns:a16="http://schemas.microsoft.com/office/drawing/2014/main" id="{0F42F32A-30EF-D947-9C56-C71D577DE420}"/>
              </a:ext>
            </a:extLst>
          </p:cNvPr>
          <p:cNvSpPr>
            <a:spLocks noGrp="1"/>
          </p:cNvSpPr>
          <p:nvPr>
            <p:ph type="title"/>
          </p:nvPr>
        </p:nvSpPr>
        <p:spPr/>
        <p:txBody>
          <a:bodyPr/>
          <a:lstStyle/>
          <a:p>
            <a:r>
              <a:rPr lang="en-US"/>
              <a:t>Questions and Answers</a:t>
            </a:r>
          </a:p>
        </p:txBody>
      </p:sp>
      <p:sp>
        <p:nvSpPr>
          <p:cNvPr id="3" name="Content Placeholder 2">
            <a:extLst>
              <a:ext uri="{FF2B5EF4-FFF2-40B4-BE49-F238E27FC236}">
                <a16:creationId xmlns:a16="http://schemas.microsoft.com/office/drawing/2014/main" id="{84B81284-B99C-3643-B1F7-91A36B3C226E}"/>
              </a:ext>
            </a:extLst>
          </p:cNvPr>
          <p:cNvSpPr>
            <a:spLocks noGrp="1"/>
          </p:cNvSpPr>
          <p:nvPr>
            <p:ph idx="1"/>
          </p:nvPr>
        </p:nvSpPr>
        <p:spPr/>
        <p:txBody>
          <a:bodyPr/>
          <a:lstStyle/>
          <a:p>
            <a:pPr marL="0" indent="0" algn="ctr">
              <a:buNone/>
            </a:pPr>
            <a:r>
              <a:rPr lang="en-US" sz="3400" b="1" i="1">
                <a:latin typeface="Segoe UI Semilight" panose="020B0402040204020203" pitchFamily="34" charset="0"/>
                <a:cs typeface="Segoe UI Semilight" panose="020B0402040204020203" pitchFamily="34" charset="0"/>
              </a:rPr>
              <a:t>Please type your questions in the questions box and our project team will answer them</a:t>
            </a:r>
          </a:p>
          <a:p>
            <a:pPr marL="0" indent="0">
              <a:buNone/>
            </a:pPr>
            <a:endParaRPr lang="en-US" b="1" i="1">
              <a:latin typeface="Segoe UI Semilight" panose="020B0402040204020203" pitchFamily="34" charset="0"/>
              <a:cs typeface="Segoe UI Semilight" panose="020B0402040204020203" pitchFamily="34" charset="0"/>
            </a:endParaRPr>
          </a:p>
          <a:p>
            <a:pPr marL="0" indent="0" algn="ctr">
              <a:buNone/>
            </a:pPr>
            <a:r>
              <a:rPr lang="en-US" sz="3400" b="1" i="1">
                <a:latin typeface="Segoe UI Semilight" panose="020B0402040204020203" pitchFamily="34" charset="0"/>
                <a:cs typeface="Segoe UI Semilight" panose="020B0402040204020203" pitchFamily="34" charset="0"/>
              </a:rPr>
              <a:t>If we do not get to all the questions, we’ll prepare written responses and post them to the website with the meeting recording</a:t>
            </a:r>
          </a:p>
        </p:txBody>
      </p:sp>
      <p:sp>
        <p:nvSpPr>
          <p:cNvPr id="4" name="Slide Number Placeholder 3">
            <a:extLst>
              <a:ext uri="{FF2B5EF4-FFF2-40B4-BE49-F238E27FC236}">
                <a16:creationId xmlns:a16="http://schemas.microsoft.com/office/drawing/2014/main" id="{EA91CC1D-A58E-4E56-93CB-C6064B98235C}"/>
              </a:ext>
            </a:extLst>
          </p:cNvPr>
          <p:cNvSpPr>
            <a:spLocks noGrp="1"/>
          </p:cNvSpPr>
          <p:nvPr>
            <p:ph type="sldNum" sz="quarter" idx="12"/>
          </p:nvPr>
        </p:nvSpPr>
        <p:spPr/>
        <p:txBody>
          <a:bodyPr/>
          <a:lstStyle/>
          <a:p>
            <a:fld id="{F9350424-C5F4-4F29-835B-C1B01CA1D5A6}" type="slidenum">
              <a:rPr lang="en-US" smtClean="0"/>
              <a:t>34</a:t>
            </a:fld>
            <a:endParaRPr lang="en-US"/>
          </a:p>
        </p:txBody>
      </p:sp>
    </p:spTree>
    <p:extLst>
      <p:ext uri="{BB962C8B-B14F-4D97-AF65-F5344CB8AC3E}">
        <p14:creationId xmlns:p14="http://schemas.microsoft.com/office/powerpoint/2010/main" val="1722166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6FEB-507E-D94B-BACA-D5D8E4C6907E}"/>
              </a:ext>
            </a:extLst>
          </p:cNvPr>
          <p:cNvSpPr>
            <a:spLocks noGrp="1"/>
          </p:cNvSpPr>
          <p:nvPr>
            <p:ph type="title"/>
          </p:nvPr>
        </p:nvSpPr>
        <p:spPr/>
        <p:txBody>
          <a:bodyPr/>
          <a:lstStyle/>
          <a:p>
            <a:r>
              <a:rPr lang="en-US"/>
              <a:t>POLLING QUESTION</a:t>
            </a:r>
          </a:p>
        </p:txBody>
      </p:sp>
      <p:sp>
        <p:nvSpPr>
          <p:cNvPr id="5" name="Content Placeholder 2">
            <a:extLst>
              <a:ext uri="{FF2B5EF4-FFF2-40B4-BE49-F238E27FC236}">
                <a16:creationId xmlns:a16="http://schemas.microsoft.com/office/drawing/2014/main" id="{200B6AC7-F952-4CF5-BF4B-7DE96F880BF0}"/>
              </a:ext>
            </a:extLst>
          </p:cNvPr>
          <p:cNvSpPr txBox="1">
            <a:spLocks/>
          </p:cNvSpPr>
          <p:nvPr/>
        </p:nvSpPr>
        <p:spPr>
          <a:xfrm>
            <a:off x="1038099" y="2815586"/>
            <a:ext cx="44526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i="1">
                <a:latin typeface="Segoe UI Semilight" panose="020B0402040204020203" pitchFamily="34" charset="0"/>
                <a:cs typeface="Segoe UI Semilight" panose="020B0402040204020203" pitchFamily="34" charset="0"/>
              </a:rPr>
              <a:t>What other freight-related topics are of interest to you?</a:t>
            </a:r>
          </a:p>
        </p:txBody>
      </p:sp>
      <p:sp>
        <p:nvSpPr>
          <p:cNvPr id="3" name="Slide Number Placeholder 2">
            <a:extLst>
              <a:ext uri="{FF2B5EF4-FFF2-40B4-BE49-F238E27FC236}">
                <a16:creationId xmlns:a16="http://schemas.microsoft.com/office/drawing/2014/main" id="{B880264D-BC27-437E-9A96-1978C40C38F1}"/>
              </a:ext>
            </a:extLst>
          </p:cNvPr>
          <p:cNvSpPr>
            <a:spLocks noGrp="1"/>
          </p:cNvSpPr>
          <p:nvPr>
            <p:ph type="sldNum" sz="quarter" idx="12"/>
          </p:nvPr>
        </p:nvSpPr>
        <p:spPr/>
        <p:txBody>
          <a:bodyPr/>
          <a:lstStyle/>
          <a:p>
            <a:fld id="{F9350424-C5F4-4F29-835B-C1B01CA1D5A6}" type="slidenum">
              <a:rPr lang="en-US" smtClean="0"/>
              <a:t>35</a:t>
            </a:fld>
            <a:endParaRPr lang="en-US"/>
          </a:p>
        </p:txBody>
      </p:sp>
    </p:spTree>
    <p:extLst>
      <p:ext uri="{BB962C8B-B14F-4D97-AF65-F5344CB8AC3E}">
        <p14:creationId xmlns:p14="http://schemas.microsoft.com/office/powerpoint/2010/main" val="2435083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6FEB-507E-D94B-BACA-D5D8E4C6907E}"/>
              </a:ext>
            </a:extLst>
          </p:cNvPr>
          <p:cNvSpPr>
            <a:spLocks noGrp="1"/>
          </p:cNvSpPr>
          <p:nvPr>
            <p:ph type="title"/>
          </p:nvPr>
        </p:nvSpPr>
        <p:spPr/>
        <p:txBody>
          <a:bodyPr/>
          <a:lstStyle/>
          <a:p>
            <a:r>
              <a:rPr lang="en-US"/>
              <a:t>POLLING QUESTION</a:t>
            </a:r>
          </a:p>
        </p:txBody>
      </p:sp>
      <p:sp>
        <p:nvSpPr>
          <p:cNvPr id="5" name="Content Placeholder 2">
            <a:extLst>
              <a:ext uri="{FF2B5EF4-FFF2-40B4-BE49-F238E27FC236}">
                <a16:creationId xmlns:a16="http://schemas.microsoft.com/office/drawing/2014/main" id="{200B6AC7-F952-4CF5-BF4B-7DE96F880BF0}"/>
              </a:ext>
            </a:extLst>
          </p:cNvPr>
          <p:cNvSpPr txBox="1">
            <a:spLocks/>
          </p:cNvSpPr>
          <p:nvPr/>
        </p:nvSpPr>
        <p:spPr>
          <a:xfrm>
            <a:off x="838199" y="2946214"/>
            <a:ext cx="423431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i="1">
                <a:latin typeface="Segoe UI Semilight" panose="020B0402040204020203" pitchFamily="34" charset="0"/>
                <a:cs typeface="Segoe UI Semilight" panose="020B0402040204020203" pitchFamily="34" charset="0"/>
              </a:rPr>
              <a:t>How did this meeting format work for you?</a:t>
            </a:r>
          </a:p>
          <a:p>
            <a:pPr marL="0" indent="0" algn="ctr">
              <a:buFont typeface="Arial" panose="020B0604020202020204" pitchFamily="34" charset="0"/>
              <a:buNone/>
            </a:pPr>
            <a:endParaRPr lang="en-US" sz="4000" b="1" i="1">
              <a:latin typeface="Segoe UI Semilight" panose="020B0402040204020203" pitchFamily="34" charset="0"/>
              <a:cs typeface="Segoe UI Semilight" panose="020B0402040204020203" pitchFamily="34" charset="0"/>
            </a:endParaRPr>
          </a:p>
        </p:txBody>
      </p:sp>
      <p:sp>
        <p:nvSpPr>
          <p:cNvPr id="3" name="Slide Number Placeholder 2">
            <a:extLst>
              <a:ext uri="{FF2B5EF4-FFF2-40B4-BE49-F238E27FC236}">
                <a16:creationId xmlns:a16="http://schemas.microsoft.com/office/drawing/2014/main" id="{E40DCBAE-4FE6-4329-8584-1143CF8672A7}"/>
              </a:ext>
            </a:extLst>
          </p:cNvPr>
          <p:cNvSpPr>
            <a:spLocks noGrp="1"/>
          </p:cNvSpPr>
          <p:nvPr>
            <p:ph type="sldNum" sz="quarter" idx="12"/>
          </p:nvPr>
        </p:nvSpPr>
        <p:spPr/>
        <p:txBody>
          <a:bodyPr/>
          <a:lstStyle/>
          <a:p>
            <a:fld id="{F9350424-C5F4-4F29-835B-C1B01CA1D5A6}" type="slidenum">
              <a:rPr lang="en-US" smtClean="0"/>
              <a:t>36</a:t>
            </a:fld>
            <a:endParaRPr lang="en-US"/>
          </a:p>
        </p:txBody>
      </p:sp>
    </p:spTree>
    <p:extLst>
      <p:ext uri="{BB962C8B-B14F-4D97-AF65-F5344CB8AC3E}">
        <p14:creationId xmlns:p14="http://schemas.microsoft.com/office/powerpoint/2010/main" val="3647150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FF89EA-3C83-46F7-ABE5-8413A9B1A5C7}"/>
              </a:ext>
            </a:extLst>
          </p:cNvPr>
          <p:cNvSpPr>
            <a:spLocks noGrp="1"/>
          </p:cNvSpPr>
          <p:nvPr>
            <p:ph type="sldNum" sz="quarter" idx="12"/>
          </p:nvPr>
        </p:nvSpPr>
        <p:spPr/>
        <p:txBody>
          <a:bodyPr/>
          <a:lstStyle/>
          <a:p>
            <a:fld id="{F9350424-C5F4-4F29-835B-C1B01CA1D5A6}" type="slidenum">
              <a:rPr lang="en-US" smtClean="0"/>
              <a:t>37</a:t>
            </a:fld>
            <a:endParaRPr lang="en-US"/>
          </a:p>
        </p:txBody>
      </p:sp>
      <p:sp>
        <p:nvSpPr>
          <p:cNvPr id="3" name="Title 2">
            <a:extLst>
              <a:ext uri="{FF2B5EF4-FFF2-40B4-BE49-F238E27FC236}">
                <a16:creationId xmlns:a16="http://schemas.microsoft.com/office/drawing/2014/main" id="{AD11D901-E233-44B1-B090-364E157ED080}"/>
              </a:ext>
            </a:extLst>
          </p:cNvPr>
          <p:cNvSpPr>
            <a:spLocks noGrp="1"/>
          </p:cNvSpPr>
          <p:nvPr>
            <p:ph type="title"/>
          </p:nvPr>
        </p:nvSpPr>
        <p:spPr/>
        <p:txBody>
          <a:bodyPr/>
          <a:lstStyle/>
          <a:p>
            <a:r>
              <a:rPr lang="en-US"/>
              <a:t>Contact</a:t>
            </a:r>
          </a:p>
        </p:txBody>
      </p:sp>
      <p:sp>
        <p:nvSpPr>
          <p:cNvPr id="5" name="Rectangle 4">
            <a:extLst>
              <a:ext uri="{FF2B5EF4-FFF2-40B4-BE49-F238E27FC236}">
                <a16:creationId xmlns:a16="http://schemas.microsoft.com/office/drawing/2014/main" id="{BC848599-FBA5-4789-A02F-0B0D2C6DEAB7}"/>
              </a:ext>
            </a:extLst>
          </p:cNvPr>
          <p:cNvSpPr/>
          <p:nvPr/>
        </p:nvSpPr>
        <p:spPr>
          <a:xfrm>
            <a:off x="4526868" y="2050685"/>
            <a:ext cx="6221691" cy="33547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Lance Estep, AICP</a:t>
            </a:r>
            <a:br>
              <a:rPr kumimoji="0" lang="en-US" sz="3000" b="0" i="0" u="none" strike="noStrike" kern="1200" cap="none" spc="0" normalizeH="0" baseline="0" noProof="0">
                <a:ln>
                  <a:noFill/>
                </a:ln>
                <a:solidFill>
                  <a:srgbClr val="FFFFFF">
                    <a:lumMod val="50000"/>
                  </a:srgbClr>
                </a:solidFill>
                <a:effectLst/>
                <a:uLnTx/>
                <a:uFillTx/>
                <a:latin typeface="Calibri"/>
                <a:ea typeface="+mn-ea"/>
                <a:cs typeface="+mn-cs"/>
              </a:rPr>
            </a:br>
            <a:r>
              <a:rPr kumimoji="0" lang="en-US" sz="3000" b="0" i="1" u="none" strike="noStrike" kern="1200" cap="none" spc="0" normalizeH="0" baseline="0" noProof="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Appalachian Council of Governments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i="1">
                <a:solidFill>
                  <a:srgbClr val="FFFFFF">
                    <a:lumMod val="50000"/>
                  </a:srgbClr>
                </a:solidFill>
                <a:latin typeface="Segoe UI Semilight" panose="020B0402040204020203" pitchFamily="34" charset="0"/>
                <a:cs typeface="Segoe UI Semilight" panose="020B0402040204020203" pitchFamily="34" charset="0"/>
              </a:rPr>
              <a:t>Project Manager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Greenville, SC</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3000" i="1">
              <a:solidFill>
                <a:srgbClr val="FFFFFF">
                  <a:lumMod val="50000"/>
                </a:srgbClr>
              </a:solidFill>
              <a:latin typeface="Segoe UI Semilight" panose="020B0402040204020203" pitchFamily="34" charset="0"/>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i="1"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hlinkClick r:id="rId3"/>
              </a:rPr>
              <a:t>lance@scacog.org</a:t>
            </a:r>
            <a:endParaRPr kumimoji="0" lang="en-US" sz="3000" i="1"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endParaRPr>
          </a:p>
          <a:p>
            <a:pPr lvl="0" algn="ctr" defTabSz="457200">
              <a:defRPr/>
            </a:pPr>
            <a:r>
              <a:rPr lang="en-US" sz="3200">
                <a:latin typeface="Segoe UI Semibold" panose="020B0702040204020203" pitchFamily="34" charset="0"/>
                <a:cs typeface="Segoe UI Semibold" panose="020B0702040204020203" pitchFamily="34" charset="0"/>
                <a:hlinkClick r:id="rId4"/>
              </a:rPr>
              <a:t>www.scacog.org</a:t>
            </a:r>
            <a:r>
              <a:rPr lang="en-US" sz="3200">
                <a:latin typeface="Segoe UI Semibold" panose="020B0702040204020203" pitchFamily="34" charset="0"/>
                <a:cs typeface="Segoe UI Semibold" panose="020B0702040204020203" pitchFamily="34" charset="0"/>
              </a:rPr>
              <a:t> </a:t>
            </a:r>
            <a:endParaRPr kumimoji="0" lang="en-US" sz="3000" i="1"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endParaRPr>
          </a:p>
        </p:txBody>
      </p:sp>
      <p:pic>
        <p:nvPicPr>
          <p:cNvPr id="6" name="Picture 5">
            <a:extLst>
              <a:ext uri="{FF2B5EF4-FFF2-40B4-BE49-F238E27FC236}">
                <a16:creationId xmlns:a16="http://schemas.microsoft.com/office/drawing/2014/main" id="{046E620D-4D2B-4F03-9763-A7E702E0C445}"/>
              </a:ext>
            </a:extLst>
          </p:cNvPr>
          <p:cNvPicPr>
            <a:picLocks noChangeAspect="1"/>
          </p:cNvPicPr>
          <p:nvPr/>
        </p:nvPicPr>
        <p:blipFill rotWithShape="1">
          <a:blip r:embed="rId5">
            <a:extLst>
              <a:ext uri="{28A0092B-C50C-407E-A947-70E740481C1C}">
                <a14:useLocalDpi xmlns:a14="http://schemas.microsoft.com/office/drawing/2010/main" val="0"/>
              </a:ext>
            </a:extLst>
          </a:blip>
          <a:srcRect l="10196" r="5098"/>
          <a:stretch/>
        </p:blipFill>
        <p:spPr>
          <a:xfrm>
            <a:off x="2042315" y="2050685"/>
            <a:ext cx="2201612" cy="2959797"/>
          </a:xfrm>
          <a:prstGeom prst="ellipse">
            <a:avLst/>
          </a:prstGeom>
          <a:ln w="38100" cap="rnd" cmpd="sng">
            <a:solidFill>
              <a:schemeClr val="accent1"/>
            </a:solidFill>
          </a:ln>
          <a:effectLst>
            <a:outerShdw blurRad="88900" sx="101000" sy="101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4505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8B89-45B6-4645-A3DF-EAEF9BA2E46E}"/>
              </a:ext>
            </a:extLst>
          </p:cNvPr>
          <p:cNvSpPr>
            <a:spLocks noGrp="1"/>
          </p:cNvSpPr>
          <p:nvPr>
            <p:ph type="title"/>
          </p:nvPr>
        </p:nvSpPr>
        <p:spPr/>
        <p:txBody>
          <a:bodyPr/>
          <a:lstStyle/>
          <a:p>
            <a:r>
              <a:rPr lang="en-US"/>
              <a:t>Introduction to Speakers</a:t>
            </a:r>
          </a:p>
        </p:txBody>
      </p:sp>
      <p:sp>
        <p:nvSpPr>
          <p:cNvPr id="4" name="Rectangle 3">
            <a:extLst>
              <a:ext uri="{FF2B5EF4-FFF2-40B4-BE49-F238E27FC236}">
                <a16:creationId xmlns:a16="http://schemas.microsoft.com/office/drawing/2014/main" id="{4EF44171-BB29-458D-B917-9DEDCEBC5A9B}"/>
              </a:ext>
            </a:extLst>
          </p:cNvPr>
          <p:cNvSpPr/>
          <p:nvPr/>
        </p:nvSpPr>
        <p:spPr>
          <a:xfrm>
            <a:off x="6548601" y="4631216"/>
            <a:ext cx="4799343"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Jenny Humphreys, AICP</a:t>
            </a:r>
            <a:br>
              <a:rPr kumimoji="0" lang="en-US" sz="3000" b="0" i="0" u="none" strike="noStrike" kern="1200" cap="none" spc="0" normalizeH="0" baseline="0" noProof="0">
                <a:ln>
                  <a:noFill/>
                </a:ln>
                <a:solidFill>
                  <a:srgbClr val="FFFFFF">
                    <a:lumMod val="50000"/>
                  </a:srgbClr>
                </a:solidFill>
                <a:effectLst/>
                <a:uLnTx/>
                <a:uFillTx/>
                <a:latin typeface="Calibri"/>
                <a:ea typeface="+mn-ea"/>
                <a:cs typeface="+mn-cs"/>
              </a:rPr>
            </a:br>
            <a:r>
              <a:rPr kumimoji="0" lang="en-US" sz="3000" b="0" i="0" u="none" strike="noStrike" kern="1200" cap="none" spc="0" normalizeH="0" baseline="0" noProof="0">
                <a:ln>
                  <a:noFill/>
                </a:ln>
                <a:solidFill>
                  <a:srgbClr val="FFFFFF">
                    <a:lumMod val="50000"/>
                  </a:srgbClr>
                </a:solidFill>
                <a:effectLst/>
                <a:uLnTx/>
                <a:uFillTx/>
                <a:latin typeface="Calibri"/>
                <a:ea typeface="+mn-ea"/>
                <a:cs typeface="+mn-cs"/>
              </a:rPr>
              <a:t>CDM Smith Consulting Team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a:solidFill>
                  <a:srgbClr val="FFFFFF">
                    <a:lumMod val="50000"/>
                  </a:srgbClr>
                </a:solidFill>
                <a:latin typeface="Calibri"/>
              </a:rPr>
              <a:t>Project Manager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Charleston, SC</a:t>
            </a:r>
          </a:p>
        </p:txBody>
      </p:sp>
      <p:pic>
        <p:nvPicPr>
          <p:cNvPr id="5" name="Picture 4">
            <a:extLst>
              <a:ext uri="{FF2B5EF4-FFF2-40B4-BE49-F238E27FC236}">
                <a16:creationId xmlns:a16="http://schemas.microsoft.com/office/drawing/2014/main" id="{143B39B4-3B97-4E3F-A30F-93800EF98A6D}"/>
              </a:ext>
            </a:extLst>
          </p:cNvPr>
          <p:cNvPicPr>
            <a:picLocks noChangeAspect="1"/>
          </p:cNvPicPr>
          <p:nvPr/>
        </p:nvPicPr>
        <p:blipFill rotWithShape="1">
          <a:blip r:embed="rId3"/>
          <a:srcRect l="11933" t="3808" r="5637" b="26507"/>
          <a:stretch/>
        </p:blipFill>
        <p:spPr>
          <a:xfrm>
            <a:off x="7793514" y="1662602"/>
            <a:ext cx="2309518" cy="2928607"/>
          </a:xfrm>
          <a:prstGeom prst="ellipse">
            <a:avLst/>
          </a:prstGeom>
          <a:ln w="38100" cap="rnd" cmpd="sng">
            <a:solidFill>
              <a:schemeClr val="accent1"/>
            </a:solidFill>
          </a:ln>
          <a:effectLst>
            <a:outerShdw blurRad="88900" sx="101000" sy="101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2B2DFDAF-2746-411E-BC2E-7E72FC953D4A}"/>
              </a:ext>
            </a:extLst>
          </p:cNvPr>
          <p:cNvSpPr/>
          <p:nvPr/>
        </p:nvSpPr>
        <p:spPr>
          <a:xfrm>
            <a:off x="78928" y="4628696"/>
            <a:ext cx="6221691"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Lance Estep, AICP</a:t>
            </a:r>
            <a:br>
              <a:rPr kumimoji="0" lang="en-US" sz="3000" b="0" i="0" u="none" strike="noStrike" kern="1200" cap="none" spc="0" normalizeH="0" baseline="0" noProof="0">
                <a:ln>
                  <a:noFill/>
                </a:ln>
                <a:solidFill>
                  <a:srgbClr val="FFFFFF">
                    <a:lumMod val="50000"/>
                  </a:srgbClr>
                </a:solidFill>
                <a:effectLst/>
                <a:uLnTx/>
                <a:uFillTx/>
                <a:latin typeface="Calibri"/>
                <a:ea typeface="+mn-ea"/>
                <a:cs typeface="+mn-cs"/>
              </a:rPr>
            </a:br>
            <a:r>
              <a:rPr kumimoji="0" lang="en-US" sz="3000" b="0" i="1" u="none" strike="noStrike" kern="1200" cap="none" spc="0" normalizeH="0" baseline="0" noProof="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Appalachian Council of Governments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i="1">
                <a:solidFill>
                  <a:srgbClr val="FFFFFF">
                    <a:lumMod val="50000"/>
                  </a:srgbClr>
                </a:solidFill>
                <a:latin typeface="Segoe UI Semilight" panose="020B0402040204020203" pitchFamily="34" charset="0"/>
                <a:cs typeface="Segoe UI Semilight" panose="020B0402040204020203" pitchFamily="34" charset="0"/>
              </a:rPr>
              <a:t>Project Manager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Greenville, SC</a:t>
            </a:r>
          </a:p>
        </p:txBody>
      </p:sp>
      <p:pic>
        <p:nvPicPr>
          <p:cNvPr id="7" name="Picture 6">
            <a:extLst>
              <a:ext uri="{FF2B5EF4-FFF2-40B4-BE49-F238E27FC236}">
                <a16:creationId xmlns:a16="http://schemas.microsoft.com/office/drawing/2014/main" id="{F1E127C6-D3E2-4A82-85D1-F7F797AB655A}"/>
              </a:ext>
            </a:extLst>
          </p:cNvPr>
          <p:cNvPicPr>
            <a:picLocks noChangeAspect="1"/>
          </p:cNvPicPr>
          <p:nvPr/>
        </p:nvPicPr>
        <p:blipFill rotWithShape="1">
          <a:blip r:embed="rId4">
            <a:extLst>
              <a:ext uri="{28A0092B-C50C-407E-A947-70E740481C1C}">
                <a14:useLocalDpi xmlns:a14="http://schemas.microsoft.com/office/drawing/2010/main" val="0"/>
              </a:ext>
            </a:extLst>
          </a:blip>
          <a:srcRect l="10196" r="5098"/>
          <a:stretch/>
        </p:blipFill>
        <p:spPr>
          <a:xfrm>
            <a:off x="2088968" y="1640730"/>
            <a:ext cx="2201612" cy="2959797"/>
          </a:xfrm>
          <a:prstGeom prst="ellipse">
            <a:avLst/>
          </a:prstGeom>
          <a:ln w="38100" cap="rnd" cmpd="sng">
            <a:solidFill>
              <a:schemeClr val="accent1"/>
            </a:solidFill>
          </a:ln>
          <a:effectLst>
            <a:outerShdw blurRad="88900" sx="101000" sy="101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B470AF50-909F-4EF7-80E7-D0EF69BBB299}"/>
              </a:ext>
            </a:extLst>
          </p:cNvPr>
          <p:cNvSpPr>
            <a:spLocks noGrp="1"/>
          </p:cNvSpPr>
          <p:nvPr>
            <p:ph type="sldNum" sz="quarter" idx="12"/>
          </p:nvPr>
        </p:nvSpPr>
        <p:spPr/>
        <p:txBody>
          <a:bodyPr/>
          <a:lstStyle/>
          <a:p>
            <a:fld id="{F9350424-C5F4-4F29-835B-C1B01CA1D5A6}" type="slidenum">
              <a:rPr lang="en-US" smtClean="0"/>
              <a:t>4</a:t>
            </a:fld>
            <a:endParaRPr lang="en-US"/>
          </a:p>
        </p:txBody>
      </p:sp>
    </p:spTree>
    <p:extLst>
      <p:ext uri="{BB962C8B-B14F-4D97-AF65-F5344CB8AC3E}">
        <p14:creationId xmlns:p14="http://schemas.microsoft.com/office/powerpoint/2010/main" val="3131628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45E3-A6D9-436E-BE18-754F27A9B36C}"/>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D197B858-ADC5-4FEB-89EC-9BD8C44ADA8F}"/>
              </a:ext>
            </a:extLst>
          </p:cNvPr>
          <p:cNvSpPr>
            <a:spLocks noGrp="1"/>
          </p:cNvSpPr>
          <p:nvPr>
            <p:ph type="sldNum" sz="quarter" idx="12"/>
          </p:nvPr>
        </p:nvSpPr>
        <p:spPr/>
        <p:txBody>
          <a:bodyPr/>
          <a:lstStyle/>
          <a:p>
            <a:fld id="{F9350424-C5F4-4F29-835B-C1B01CA1D5A6}" type="slidenum">
              <a:rPr lang="en-US" smtClean="0"/>
              <a:t>5</a:t>
            </a:fld>
            <a:endParaRPr lang="en-US"/>
          </a:p>
        </p:txBody>
      </p:sp>
    </p:spTree>
    <p:extLst>
      <p:ext uri="{BB962C8B-B14F-4D97-AF65-F5344CB8AC3E}">
        <p14:creationId xmlns:p14="http://schemas.microsoft.com/office/powerpoint/2010/main" val="616258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EF27-D633-1340-A23E-518882CE61F9}"/>
              </a:ext>
            </a:extLst>
          </p:cNvPr>
          <p:cNvSpPr>
            <a:spLocks noGrp="1"/>
          </p:cNvSpPr>
          <p:nvPr>
            <p:ph type="title"/>
          </p:nvPr>
        </p:nvSpPr>
        <p:spPr/>
        <p:txBody>
          <a:bodyPr/>
          <a:lstStyle/>
          <a:p>
            <a:r>
              <a:rPr lang="en-US"/>
              <a:t>Project Sponsors</a:t>
            </a:r>
          </a:p>
        </p:txBody>
      </p:sp>
      <p:sp>
        <p:nvSpPr>
          <p:cNvPr id="8" name="Rectangle 7">
            <a:extLst>
              <a:ext uri="{FF2B5EF4-FFF2-40B4-BE49-F238E27FC236}">
                <a16:creationId xmlns:a16="http://schemas.microsoft.com/office/drawing/2014/main" id="{2961537A-81B8-453D-AAA4-CF895FAEF35D}"/>
              </a:ext>
            </a:extLst>
          </p:cNvPr>
          <p:cNvSpPr/>
          <p:nvPr/>
        </p:nvSpPr>
        <p:spPr>
          <a:xfrm>
            <a:off x="397974" y="4388160"/>
            <a:ext cx="2469322"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rPr>
              <a:t>Lance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rPr>
              <a:t>Estep</a:t>
            </a:r>
            <a:endParaRPr kumimoji="0" lang="en-US" sz="2800" b="0" i="1"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endParaRPr>
          </a:p>
        </p:txBody>
      </p:sp>
      <p:sp>
        <p:nvSpPr>
          <p:cNvPr id="9" name="Rectangle 8">
            <a:extLst>
              <a:ext uri="{FF2B5EF4-FFF2-40B4-BE49-F238E27FC236}">
                <a16:creationId xmlns:a16="http://schemas.microsoft.com/office/drawing/2014/main" id="{CDA23CCA-E906-4535-AB34-F6FD16AC1D5E}"/>
              </a:ext>
            </a:extLst>
          </p:cNvPr>
          <p:cNvSpPr/>
          <p:nvPr/>
        </p:nvSpPr>
        <p:spPr>
          <a:xfrm>
            <a:off x="3201779" y="4388159"/>
            <a:ext cx="3381466"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a:solidFill>
                  <a:schemeClr val="accent1"/>
                </a:solidFill>
                <a:latin typeface="Segoe UI Semibold" panose="020B0702040204020203" pitchFamily="34" charset="0"/>
                <a:cs typeface="Segoe UI Semibold" panose="020B0702040204020203" pitchFamily="34" charset="0"/>
              </a:rPr>
              <a:t>Keith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a:solidFill>
                  <a:schemeClr val="accent1"/>
                </a:solidFill>
                <a:latin typeface="Segoe UI Semibold" panose="020B0702040204020203" pitchFamily="34" charset="0"/>
                <a:cs typeface="Segoe UI Semibold" panose="020B0702040204020203" pitchFamily="34" charset="0"/>
              </a:rPr>
              <a:t>Brockington</a:t>
            </a:r>
            <a:endParaRPr kumimoji="0" lang="en-US" sz="2800" b="0" i="1"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endParaRPr>
          </a:p>
        </p:txBody>
      </p:sp>
      <p:sp>
        <p:nvSpPr>
          <p:cNvPr id="10" name="Rectangle 9">
            <a:extLst>
              <a:ext uri="{FF2B5EF4-FFF2-40B4-BE49-F238E27FC236}">
                <a16:creationId xmlns:a16="http://schemas.microsoft.com/office/drawing/2014/main" id="{8854EF03-9D6B-43BD-914A-AC526A6237C3}"/>
              </a:ext>
            </a:extLst>
          </p:cNvPr>
          <p:cNvSpPr/>
          <p:nvPr/>
        </p:nvSpPr>
        <p:spPr>
          <a:xfrm>
            <a:off x="6523521" y="4388158"/>
            <a:ext cx="2469322"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rPr>
              <a:t>Lisa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rPr>
              <a:t>Bollinger</a:t>
            </a:r>
            <a:endParaRPr kumimoji="0" lang="en-US" sz="2800" b="0" i="1"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endParaRPr>
          </a:p>
        </p:txBody>
      </p:sp>
      <p:sp>
        <p:nvSpPr>
          <p:cNvPr id="11" name="Rectangle 10">
            <a:extLst>
              <a:ext uri="{FF2B5EF4-FFF2-40B4-BE49-F238E27FC236}">
                <a16:creationId xmlns:a16="http://schemas.microsoft.com/office/drawing/2014/main" id="{84551AD4-96A7-4F2A-9899-170D659F87D6}"/>
              </a:ext>
            </a:extLst>
          </p:cNvPr>
          <p:cNvSpPr/>
          <p:nvPr/>
        </p:nvSpPr>
        <p:spPr>
          <a:xfrm>
            <a:off x="9226211" y="4358859"/>
            <a:ext cx="2469322"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rPr>
              <a:t>Mike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rPr>
              <a:t>Gay</a:t>
            </a:r>
            <a:endParaRPr kumimoji="0" lang="en-US" sz="2800" b="0" i="1"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endParaRPr>
          </a:p>
        </p:txBody>
      </p:sp>
      <p:pic>
        <p:nvPicPr>
          <p:cNvPr id="13" name="Picture 12" descr="A picture containing drawing, food&#10;&#10;Description automatically generated">
            <a:extLst>
              <a:ext uri="{FF2B5EF4-FFF2-40B4-BE49-F238E27FC236}">
                <a16:creationId xmlns:a16="http://schemas.microsoft.com/office/drawing/2014/main" id="{EE4742C0-F41E-4F8D-A602-C8BA772C9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870" y="2435699"/>
            <a:ext cx="3045530" cy="1757037"/>
          </a:xfrm>
          <a:prstGeom prst="rect">
            <a:avLst/>
          </a:prstGeom>
        </p:spPr>
      </p:pic>
      <p:pic>
        <p:nvPicPr>
          <p:cNvPr id="14" name="Picture 13">
            <a:extLst>
              <a:ext uri="{FF2B5EF4-FFF2-40B4-BE49-F238E27FC236}">
                <a16:creationId xmlns:a16="http://schemas.microsoft.com/office/drawing/2014/main" id="{C921C567-968C-4712-8782-63144DB1EF5B}"/>
              </a:ext>
            </a:extLst>
          </p:cNvPr>
          <p:cNvPicPr>
            <a:picLocks noChangeAspect="1"/>
          </p:cNvPicPr>
          <p:nvPr/>
        </p:nvPicPr>
        <p:blipFill rotWithShape="1">
          <a:blip r:embed="rId4"/>
          <a:srcRect l="9909" t="8730" r="13384" b="6754"/>
          <a:stretch/>
        </p:blipFill>
        <p:spPr>
          <a:xfrm>
            <a:off x="263098" y="2159344"/>
            <a:ext cx="2739075" cy="2199515"/>
          </a:xfrm>
          <a:prstGeom prst="rect">
            <a:avLst/>
          </a:prstGeom>
        </p:spPr>
      </p:pic>
      <p:pic>
        <p:nvPicPr>
          <p:cNvPr id="12" name="Picture 11" descr="A close up of smoke&#10;&#10;Description automatically generated">
            <a:extLst>
              <a:ext uri="{FF2B5EF4-FFF2-40B4-BE49-F238E27FC236}">
                <a16:creationId xmlns:a16="http://schemas.microsoft.com/office/drawing/2014/main" id="{2DDC026C-1454-4E3D-900D-DF2D895B7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627" y="1997824"/>
            <a:ext cx="3431421" cy="2522558"/>
          </a:xfrm>
          <a:prstGeom prst="rect">
            <a:avLst/>
          </a:prstGeom>
        </p:spPr>
      </p:pic>
      <p:pic>
        <p:nvPicPr>
          <p:cNvPr id="18" name="Picture 17" descr="A picture containing clock, drawing&#10;&#10;Description automatically generated">
            <a:extLst>
              <a:ext uri="{FF2B5EF4-FFF2-40B4-BE49-F238E27FC236}">
                <a16:creationId xmlns:a16="http://schemas.microsoft.com/office/drawing/2014/main" id="{19B7E2DB-481A-4267-B100-841789C67D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2843" y="2596321"/>
            <a:ext cx="2936059" cy="1325563"/>
          </a:xfrm>
          <a:prstGeom prst="rect">
            <a:avLst/>
          </a:prstGeom>
        </p:spPr>
      </p:pic>
      <p:sp>
        <p:nvSpPr>
          <p:cNvPr id="3" name="Slide Number Placeholder 2">
            <a:extLst>
              <a:ext uri="{FF2B5EF4-FFF2-40B4-BE49-F238E27FC236}">
                <a16:creationId xmlns:a16="http://schemas.microsoft.com/office/drawing/2014/main" id="{8C549E3C-2D23-43E7-A288-A1C9977BD769}"/>
              </a:ext>
            </a:extLst>
          </p:cNvPr>
          <p:cNvSpPr>
            <a:spLocks noGrp="1"/>
          </p:cNvSpPr>
          <p:nvPr>
            <p:ph type="sldNum" sz="quarter" idx="12"/>
          </p:nvPr>
        </p:nvSpPr>
        <p:spPr/>
        <p:txBody>
          <a:bodyPr/>
          <a:lstStyle/>
          <a:p>
            <a:fld id="{F9350424-C5F4-4F29-835B-C1B01CA1D5A6}" type="slidenum">
              <a:rPr lang="en-US" smtClean="0"/>
              <a:t>6</a:t>
            </a:fld>
            <a:endParaRPr lang="en-US"/>
          </a:p>
        </p:txBody>
      </p:sp>
    </p:spTree>
    <p:extLst>
      <p:ext uri="{BB962C8B-B14F-4D97-AF65-F5344CB8AC3E}">
        <p14:creationId xmlns:p14="http://schemas.microsoft.com/office/powerpoint/2010/main" val="38611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51F3-994C-1C4D-889F-5A58315F3B86}"/>
              </a:ext>
            </a:extLst>
          </p:cNvPr>
          <p:cNvSpPr>
            <a:spLocks noGrp="1"/>
          </p:cNvSpPr>
          <p:nvPr>
            <p:ph type="title"/>
          </p:nvPr>
        </p:nvSpPr>
        <p:spPr/>
        <p:txBody>
          <a:bodyPr/>
          <a:lstStyle/>
          <a:p>
            <a:r>
              <a:rPr lang="en-US"/>
              <a:t>Agency Partnerships</a:t>
            </a:r>
          </a:p>
        </p:txBody>
      </p:sp>
      <p:pic>
        <p:nvPicPr>
          <p:cNvPr id="5" name="Picture 4" descr="A picture containing drawing, food&#10;&#10;Description automatically generated">
            <a:extLst>
              <a:ext uri="{FF2B5EF4-FFF2-40B4-BE49-F238E27FC236}">
                <a16:creationId xmlns:a16="http://schemas.microsoft.com/office/drawing/2014/main" id="{5C0DF699-CBA6-477D-8FE6-40057CF82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575" y="4495928"/>
            <a:ext cx="2818215" cy="1625894"/>
          </a:xfrm>
          <a:prstGeom prst="rect">
            <a:avLst/>
          </a:prstGeom>
        </p:spPr>
      </p:pic>
      <p:pic>
        <p:nvPicPr>
          <p:cNvPr id="6" name="Picture 5">
            <a:extLst>
              <a:ext uri="{FF2B5EF4-FFF2-40B4-BE49-F238E27FC236}">
                <a16:creationId xmlns:a16="http://schemas.microsoft.com/office/drawing/2014/main" id="{4B2BF6EB-514E-46DB-B195-02343DC12D3B}"/>
              </a:ext>
            </a:extLst>
          </p:cNvPr>
          <p:cNvPicPr>
            <a:picLocks noChangeAspect="1"/>
          </p:cNvPicPr>
          <p:nvPr/>
        </p:nvPicPr>
        <p:blipFill rotWithShape="1">
          <a:blip r:embed="rId4"/>
          <a:srcRect l="9909" t="8730" r="13384" b="6754"/>
          <a:stretch/>
        </p:blipFill>
        <p:spPr>
          <a:xfrm>
            <a:off x="344093" y="4357132"/>
            <a:ext cx="2432657" cy="1953459"/>
          </a:xfrm>
          <a:prstGeom prst="rect">
            <a:avLst/>
          </a:prstGeom>
        </p:spPr>
      </p:pic>
      <p:pic>
        <p:nvPicPr>
          <p:cNvPr id="8" name="Picture 7" descr="A close up of a logo&#10;&#10;Description automatically generated">
            <a:extLst>
              <a:ext uri="{FF2B5EF4-FFF2-40B4-BE49-F238E27FC236}">
                <a16:creationId xmlns:a16="http://schemas.microsoft.com/office/drawing/2014/main" id="{C6C69459-C2DF-408F-9454-B31A52443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54" y="1854044"/>
            <a:ext cx="4523822" cy="1781253"/>
          </a:xfrm>
          <a:prstGeom prst="rect">
            <a:avLst/>
          </a:prstGeom>
        </p:spPr>
      </p:pic>
      <p:pic>
        <p:nvPicPr>
          <p:cNvPr id="10" name="Picture 9" descr="A close up of a sign&#10;&#10;Description automatically generated">
            <a:extLst>
              <a:ext uri="{FF2B5EF4-FFF2-40B4-BE49-F238E27FC236}">
                <a16:creationId xmlns:a16="http://schemas.microsoft.com/office/drawing/2014/main" id="{F5565EE4-1F41-40AD-AEA2-B4C6D404B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246828"/>
            <a:ext cx="5284632" cy="1325563"/>
          </a:xfrm>
          <a:prstGeom prst="rect">
            <a:avLst/>
          </a:prstGeom>
        </p:spPr>
      </p:pic>
      <p:pic>
        <p:nvPicPr>
          <p:cNvPr id="9" name="Picture 8" descr="A picture containing clock, drawing&#10;&#10;Description automatically generated">
            <a:extLst>
              <a:ext uri="{FF2B5EF4-FFF2-40B4-BE49-F238E27FC236}">
                <a16:creationId xmlns:a16="http://schemas.microsoft.com/office/drawing/2014/main" id="{5D2EE3F4-4C1C-475D-A201-7516470853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2980" y="4495928"/>
            <a:ext cx="3002445" cy="1355535"/>
          </a:xfrm>
          <a:prstGeom prst="rect">
            <a:avLst/>
          </a:prstGeom>
        </p:spPr>
      </p:pic>
      <p:grpSp>
        <p:nvGrpSpPr>
          <p:cNvPr id="11" name="Group 10">
            <a:extLst>
              <a:ext uri="{FF2B5EF4-FFF2-40B4-BE49-F238E27FC236}">
                <a16:creationId xmlns:a16="http://schemas.microsoft.com/office/drawing/2014/main" id="{4F9D742B-985C-41F6-9164-DDF356D417AE}"/>
              </a:ext>
            </a:extLst>
          </p:cNvPr>
          <p:cNvGrpSpPr/>
          <p:nvPr/>
        </p:nvGrpSpPr>
        <p:grpSpPr>
          <a:xfrm>
            <a:off x="6245280" y="4393073"/>
            <a:ext cx="2343653" cy="1831604"/>
            <a:chOff x="6301765" y="3511011"/>
            <a:chExt cx="1200155" cy="1033937"/>
          </a:xfrm>
        </p:grpSpPr>
        <p:sp>
          <p:nvSpPr>
            <p:cNvPr id="12" name="Rectangle 11">
              <a:extLst>
                <a:ext uri="{FF2B5EF4-FFF2-40B4-BE49-F238E27FC236}">
                  <a16:creationId xmlns:a16="http://schemas.microsoft.com/office/drawing/2014/main" id="{E9C9250D-1A94-4884-ACE3-91A5D3DF3E4A}"/>
                </a:ext>
              </a:extLst>
            </p:cNvPr>
            <p:cNvSpPr/>
            <p:nvPr/>
          </p:nvSpPr>
          <p:spPr>
            <a:xfrm>
              <a:off x="6301765" y="3511011"/>
              <a:ext cx="1200155" cy="1033937"/>
            </a:xfrm>
            <a:prstGeom prst="rect">
              <a:avLst/>
            </a:prstGeom>
            <a:blipFill rotWithShape="0">
              <a:blip r:embed="rId8"/>
              <a:srcRect/>
              <a:stretch>
                <a:fillRect l="-18000" r="-18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B5C3AE78-F609-4684-BBDA-4AA12684EF36}"/>
                </a:ext>
              </a:extLst>
            </p:cNvPr>
            <p:cNvSpPr txBox="1"/>
            <p:nvPr/>
          </p:nvSpPr>
          <p:spPr>
            <a:xfrm>
              <a:off x="6301765" y="3511011"/>
              <a:ext cx="1200155" cy="10339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925" tIns="34925" rIns="34925" bIns="160020" numCol="1" spcCol="1270" anchor="ctr" anchorCtr="0">
              <a:noAutofit/>
            </a:bodyPr>
            <a:lstStyle/>
            <a:p>
              <a:pPr marL="0" lvl="0" indent="0" algn="ctr" defTabSz="2444750">
                <a:lnSpc>
                  <a:spcPct val="90000"/>
                </a:lnSpc>
                <a:spcBef>
                  <a:spcPct val="0"/>
                </a:spcBef>
                <a:spcAft>
                  <a:spcPct val="35000"/>
                </a:spcAft>
                <a:buNone/>
              </a:pPr>
              <a:r>
                <a:rPr lang="en-US" sz="5500" kern="1200">
                  <a:latin typeface="Segoe UI Semibold" panose="020B0702040204020203" pitchFamily="34" charset="0"/>
                  <a:cs typeface="Segoe UI Semibold" panose="020B0702040204020203" pitchFamily="34" charset="0"/>
                </a:rPr>
                <a:t>  </a:t>
              </a:r>
            </a:p>
          </p:txBody>
        </p:sp>
      </p:grpSp>
      <p:sp>
        <p:nvSpPr>
          <p:cNvPr id="3" name="Slide Number Placeholder 2">
            <a:extLst>
              <a:ext uri="{FF2B5EF4-FFF2-40B4-BE49-F238E27FC236}">
                <a16:creationId xmlns:a16="http://schemas.microsoft.com/office/drawing/2014/main" id="{5FA70513-BA61-42A8-A2A7-6C4A2624415E}"/>
              </a:ext>
            </a:extLst>
          </p:cNvPr>
          <p:cNvSpPr>
            <a:spLocks noGrp="1"/>
          </p:cNvSpPr>
          <p:nvPr>
            <p:ph type="sldNum" sz="quarter" idx="12"/>
          </p:nvPr>
        </p:nvSpPr>
        <p:spPr/>
        <p:txBody>
          <a:bodyPr/>
          <a:lstStyle/>
          <a:p>
            <a:fld id="{F9350424-C5F4-4F29-835B-C1B01CA1D5A6}" type="slidenum">
              <a:rPr lang="en-US" smtClean="0"/>
              <a:t>7</a:t>
            </a:fld>
            <a:endParaRPr lang="en-US"/>
          </a:p>
        </p:txBody>
      </p:sp>
    </p:spTree>
    <p:extLst>
      <p:ext uri="{BB962C8B-B14F-4D97-AF65-F5344CB8AC3E}">
        <p14:creationId xmlns:p14="http://schemas.microsoft.com/office/powerpoint/2010/main" val="167153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BF40-F8D9-8A40-8A02-277488B5EFC5}"/>
              </a:ext>
            </a:extLst>
          </p:cNvPr>
          <p:cNvSpPr>
            <a:spLocks noGrp="1"/>
          </p:cNvSpPr>
          <p:nvPr>
            <p:ph type="title"/>
          </p:nvPr>
        </p:nvSpPr>
        <p:spPr/>
        <p:txBody>
          <a:bodyPr/>
          <a:lstStyle/>
          <a:p>
            <a:r>
              <a:rPr lang="en-US"/>
              <a:t>Consultant Team</a:t>
            </a:r>
          </a:p>
        </p:txBody>
      </p:sp>
      <p:pic>
        <p:nvPicPr>
          <p:cNvPr id="8" name="Content Placeholder 7" descr="A close up of a logo&#10;&#10;Description automatically generated">
            <a:extLst>
              <a:ext uri="{FF2B5EF4-FFF2-40B4-BE49-F238E27FC236}">
                <a16:creationId xmlns:a16="http://schemas.microsoft.com/office/drawing/2014/main" id="{32234880-0C7D-48A6-BE49-4D0F7C04DC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2002" y="1769202"/>
            <a:ext cx="4730279" cy="2134555"/>
          </a:xfrm>
        </p:spPr>
      </p:pic>
      <p:pic>
        <p:nvPicPr>
          <p:cNvPr id="12" name="Picture 11" descr="A close up of a sign&#10;&#10;Description automatically generated">
            <a:extLst>
              <a:ext uri="{FF2B5EF4-FFF2-40B4-BE49-F238E27FC236}">
                <a16:creationId xmlns:a16="http://schemas.microsoft.com/office/drawing/2014/main" id="{751F82A9-3BFF-407C-8D12-A88487EBB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56" y="4021520"/>
            <a:ext cx="4023743" cy="1464955"/>
          </a:xfrm>
          <a:prstGeom prst="rect">
            <a:avLst/>
          </a:prstGeom>
        </p:spPr>
      </p:pic>
      <p:pic>
        <p:nvPicPr>
          <p:cNvPr id="4" name="Picture 3" descr="A close up of a logo&#10;&#10;Description automatically generated">
            <a:extLst>
              <a:ext uri="{FF2B5EF4-FFF2-40B4-BE49-F238E27FC236}">
                <a16:creationId xmlns:a16="http://schemas.microsoft.com/office/drawing/2014/main" id="{D4434631-A87C-41ED-9480-2FAAC9CCB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9273" y="4160913"/>
            <a:ext cx="3499286" cy="1334260"/>
          </a:xfrm>
          <a:prstGeom prst="rect">
            <a:avLst/>
          </a:prstGeom>
        </p:spPr>
      </p:pic>
      <p:sp>
        <p:nvSpPr>
          <p:cNvPr id="3" name="Slide Number Placeholder 2">
            <a:extLst>
              <a:ext uri="{FF2B5EF4-FFF2-40B4-BE49-F238E27FC236}">
                <a16:creationId xmlns:a16="http://schemas.microsoft.com/office/drawing/2014/main" id="{A79A07C5-1077-4D88-80A7-303878BCF5A6}"/>
              </a:ext>
            </a:extLst>
          </p:cNvPr>
          <p:cNvSpPr>
            <a:spLocks noGrp="1"/>
          </p:cNvSpPr>
          <p:nvPr>
            <p:ph type="sldNum" sz="quarter" idx="12"/>
          </p:nvPr>
        </p:nvSpPr>
        <p:spPr/>
        <p:txBody>
          <a:bodyPr/>
          <a:lstStyle/>
          <a:p>
            <a:fld id="{F9350424-C5F4-4F29-835B-C1B01CA1D5A6}" type="slidenum">
              <a:rPr lang="en-US" smtClean="0"/>
              <a:t>8</a:t>
            </a:fld>
            <a:endParaRPr lang="en-US"/>
          </a:p>
        </p:txBody>
      </p:sp>
    </p:spTree>
    <p:extLst>
      <p:ext uri="{BB962C8B-B14F-4D97-AF65-F5344CB8AC3E}">
        <p14:creationId xmlns:p14="http://schemas.microsoft.com/office/powerpoint/2010/main" val="121445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6A64-B024-7B4C-9103-977DA47C3DF6}"/>
              </a:ext>
            </a:extLst>
          </p:cNvPr>
          <p:cNvSpPr>
            <a:spLocks noGrp="1"/>
          </p:cNvSpPr>
          <p:nvPr>
            <p:ph type="title"/>
          </p:nvPr>
        </p:nvSpPr>
        <p:spPr/>
        <p:txBody>
          <a:bodyPr/>
          <a:lstStyle/>
          <a:p>
            <a:r>
              <a:rPr lang="en-US" dirty="0"/>
              <a:t>Roll Call of Freight Advisory Committee </a:t>
            </a:r>
          </a:p>
        </p:txBody>
      </p:sp>
      <p:sp>
        <p:nvSpPr>
          <p:cNvPr id="3" name="Content Placeholder 2">
            <a:extLst>
              <a:ext uri="{FF2B5EF4-FFF2-40B4-BE49-F238E27FC236}">
                <a16:creationId xmlns:a16="http://schemas.microsoft.com/office/drawing/2014/main" id="{73E13DE6-91EE-324C-8B6F-AFBA1785678F}"/>
              </a:ext>
            </a:extLst>
          </p:cNvPr>
          <p:cNvSpPr>
            <a:spLocks noGrp="1"/>
          </p:cNvSpPr>
          <p:nvPr>
            <p:ph idx="1"/>
          </p:nvPr>
        </p:nvSpPr>
        <p:spPr/>
        <p:txBody>
          <a:bodyPr>
            <a:normAutofit/>
          </a:bodyPr>
          <a:lstStyle/>
          <a:p>
            <a:pPr marL="0" indent="0" algn="ctr">
              <a:buNone/>
            </a:pPr>
            <a:r>
              <a:rPr lang="en-US" sz="5000" b="1" i="1">
                <a:latin typeface="Segoe UI Semibold" panose="020B0702040204020203" pitchFamily="34" charset="0"/>
                <a:cs typeface="Segoe UI Semibold" panose="020B0702040204020203" pitchFamily="34" charset="0"/>
              </a:rPr>
              <a:t>Who is on the Call?</a:t>
            </a:r>
          </a:p>
        </p:txBody>
      </p:sp>
      <p:pic>
        <p:nvPicPr>
          <p:cNvPr id="5" name="Graphic 4" descr="Help">
            <a:extLst>
              <a:ext uri="{FF2B5EF4-FFF2-40B4-BE49-F238E27FC236}">
                <a16:creationId xmlns:a16="http://schemas.microsoft.com/office/drawing/2014/main" id="{96843F6C-658E-4BBA-8350-94D7AB3F84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4861" y="2793071"/>
            <a:ext cx="2749085" cy="2749085"/>
          </a:xfrm>
          <a:prstGeom prst="rect">
            <a:avLst/>
          </a:prstGeom>
        </p:spPr>
      </p:pic>
      <p:pic>
        <p:nvPicPr>
          <p:cNvPr id="6" name="Graphic 5" descr="Help">
            <a:extLst>
              <a:ext uri="{FF2B5EF4-FFF2-40B4-BE49-F238E27FC236}">
                <a16:creationId xmlns:a16="http://schemas.microsoft.com/office/drawing/2014/main" id="{8373D1E5-3743-452D-B290-316FA65B3F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21457" y="2793070"/>
            <a:ext cx="2749085" cy="2749085"/>
          </a:xfrm>
          <a:prstGeom prst="rect">
            <a:avLst/>
          </a:prstGeom>
        </p:spPr>
      </p:pic>
      <p:pic>
        <p:nvPicPr>
          <p:cNvPr id="7" name="Graphic 6" descr="Help">
            <a:extLst>
              <a:ext uri="{FF2B5EF4-FFF2-40B4-BE49-F238E27FC236}">
                <a16:creationId xmlns:a16="http://schemas.microsoft.com/office/drawing/2014/main" id="{1224D31F-41CF-46B1-89DE-4866AFDDBA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98054" y="2793070"/>
            <a:ext cx="2749085" cy="2749085"/>
          </a:xfrm>
          <a:prstGeom prst="rect">
            <a:avLst/>
          </a:prstGeom>
        </p:spPr>
      </p:pic>
      <p:sp>
        <p:nvSpPr>
          <p:cNvPr id="4" name="Slide Number Placeholder 3">
            <a:extLst>
              <a:ext uri="{FF2B5EF4-FFF2-40B4-BE49-F238E27FC236}">
                <a16:creationId xmlns:a16="http://schemas.microsoft.com/office/drawing/2014/main" id="{9D695C0A-E245-4D4D-A819-8295636A0941}"/>
              </a:ext>
            </a:extLst>
          </p:cNvPr>
          <p:cNvSpPr>
            <a:spLocks noGrp="1"/>
          </p:cNvSpPr>
          <p:nvPr>
            <p:ph type="sldNum" sz="quarter" idx="12"/>
          </p:nvPr>
        </p:nvSpPr>
        <p:spPr/>
        <p:txBody>
          <a:bodyPr/>
          <a:lstStyle/>
          <a:p>
            <a:fld id="{F9350424-C5F4-4F29-835B-C1B01CA1D5A6}" type="slidenum">
              <a:rPr lang="en-US" smtClean="0"/>
              <a:t>9</a:t>
            </a:fld>
            <a:endParaRPr lang="en-US"/>
          </a:p>
        </p:txBody>
      </p:sp>
    </p:spTree>
    <p:extLst>
      <p:ext uri="{BB962C8B-B14F-4D97-AF65-F5344CB8AC3E}">
        <p14:creationId xmlns:p14="http://schemas.microsoft.com/office/powerpoint/2010/main" val="2568145738"/>
      </p:ext>
    </p:extLst>
  </p:cSld>
  <p:clrMapOvr>
    <a:masterClrMapping/>
  </p:clrMapOvr>
</p:sld>
</file>

<file path=ppt/theme/theme1.xml><?xml version="1.0" encoding="utf-8"?>
<a:theme xmlns:a="http://schemas.openxmlformats.org/drawingml/2006/main" name="Office Theme">
  <a:themeElements>
    <a:clrScheme name="Custom 1">
      <a:dk1>
        <a:srgbClr val="154562"/>
      </a:dk1>
      <a:lt1>
        <a:sysClr val="window" lastClr="FFFFFF"/>
      </a:lt1>
      <a:dk2>
        <a:srgbClr val="325670"/>
      </a:dk2>
      <a:lt2>
        <a:srgbClr val="E7E6E6"/>
      </a:lt2>
      <a:accent1>
        <a:srgbClr val="154562"/>
      </a:accent1>
      <a:accent2>
        <a:srgbClr val="5F7C94"/>
      </a:accent2>
      <a:accent3>
        <a:srgbClr val="D2622A"/>
      </a:accent3>
      <a:accent4>
        <a:srgbClr val="154562"/>
      </a:accent4>
      <a:accent5>
        <a:srgbClr val="A2B4C6"/>
      </a:accent5>
      <a:accent6>
        <a:srgbClr val="588838"/>
      </a:accent6>
      <a:hlink>
        <a:srgbClr val="D2622A"/>
      </a:hlink>
      <a:folHlink>
        <a:srgbClr val="D262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10f259f9-296d-45ec-b40f-2b565e2e2123" ContentTypeId="0x01" PreviousValue="false"/>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75B8EB84676784396482B01153579DE" ma:contentTypeVersion="11" ma:contentTypeDescription="Create a new document." ma:contentTypeScope="" ma:versionID="2707ad57304006665e84dff569f9dc24">
  <xsd:schema xmlns:xsd="http://www.w3.org/2001/XMLSchema" xmlns:xs="http://www.w3.org/2001/XMLSchema" xmlns:p="http://schemas.microsoft.com/office/2006/metadata/properties" xmlns:ns1="http://schemas.microsoft.com/sharepoint/v3" xmlns:ns2="369f78a4-760c-4b5d-a459-8e69d6c2802d" xmlns:ns3="c947fafa-9138-486d-ae8b-4def84560bfe" targetNamespace="http://schemas.microsoft.com/office/2006/metadata/properties" ma:root="true" ma:fieldsID="3c1ce5728f919aefaa3de142663c4506" ns1:_="" ns2:_="" ns3:_="">
    <xsd:import namespace="http://schemas.microsoft.com/sharepoint/v3"/>
    <xsd:import namespace="369f78a4-760c-4b5d-a459-8e69d6c2802d"/>
    <xsd:import namespace="c947fafa-9138-486d-ae8b-4def84560bfe"/>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9f78a4-760c-4b5d-a459-8e69d6c2802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47fafa-9138-486d-ae8b-4def84560b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BF93E2-2A70-4ADE-B2FF-0B673DDC0D1F}">
  <ds:schemaRefs>
    <ds:schemaRef ds:uri="Microsoft.SharePoint.Taxonomy.ContentTypeSync"/>
  </ds:schemaRefs>
</ds:datastoreItem>
</file>

<file path=customXml/itemProps2.xml><?xml version="1.0" encoding="utf-8"?>
<ds:datastoreItem xmlns:ds="http://schemas.openxmlformats.org/officeDocument/2006/customXml" ds:itemID="{3412411E-E987-4F30-8630-7F627B66446C}">
  <ds:schemaRefs>
    <ds:schemaRef ds:uri="http://purl.org/dc/terms/"/>
    <ds:schemaRef ds:uri="http://schemas.microsoft.com/office/2006/documentManagement/types"/>
    <ds:schemaRef ds:uri="http://schemas.openxmlformats.org/package/2006/metadata/core-properties"/>
    <ds:schemaRef ds:uri="b6e8a7f5-5a35-4380-9e0a-e544b512adae"/>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1812C92-4060-409A-92C6-0F6E2533CAB1}">
  <ds:schemaRefs>
    <ds:schemaRef ds:uri="http://schemas.microsoft.com/sharepoint/v3/contenttype/forms"/>
  </ds:schemaRefs>
</ds:datastoreItem>
</file>

<file path=customXml/itemProps4.xml><?xml version="1.0" encoding="utf-8"?>
<ds:datastoreItem xmlns:ds="http://schemas.openxmlformats.org/officeDocument/2006/customXml" ds:itemID="{9F62D41A-A2E2-4FDC-B75B-B4CF652C1C76}"/>
</file>

<file path=docProps/app.xml><?xml version="1.0" encoding="utf-8"?>
<Properties xmlns="http://schemas.openxmlformats.org/officeDocument/2006/extended-properties" xmlns:vt="http://schemas.openxmlformats.org/officeDocument/2006/docPropsVTypes">
  <TotalTime>130</TotalTime>
  <Words>2881</Words>
  <Application>Microsoft Office PowerPoint</Application>
  <PresentationFormat>Widescreen</PresentationFormat>
  <Paragraphs>482</Paragraphs>
  <Slides>37</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Georgia</vt:lpstr>
      <vt:lpstr>Lato Light</vt:lpstr>
      <vt:lpstr>Segoe UI</vt:lpstr>
      <vt:lpstr>Segoe UI Semibold</vt:lpstr>
      <vt:lpstr>Segoe UI Semilight</vt:lpstr>
      <vt:lpstr>Office Theme</vt:lpstr>
      <vt:lpstr>PowerPoint Presentation</vt:lpstr>
      <vt:lpstr>Appalachian Regional Freight Mobility Plan</vt:lpstr>
      <vt:lpstr>AGENDA</vt:lpstr>
      <vt:lpstr>Introduction to Speakers</vt:lpstr>
      <vt:lpstr>Meet the Team</vt:lpstr>
      <vt:lpstr>Project Sponsors</vt:lpstr>
      <vt:lpstr>Agency Partnerships</vt:lpstr>
      <vt:lpstr>Consultant Team</vt:lpstr>
      <vt:lpstr>Roll Call of Freight Advisory Committee </vt:lpstr>
      <vt:lpstr>Roll Call of Freight Advisory Committee </vt:lpstr>
      <vt:lpstr>Regional Freight Advisory Committee</vt:lpstr>
      <vt:lpstr>Introduction to Freight Planning</vt:lpstr>
      <vt:lpstr>Freight Planning in the United States</vt:lpstr>
      <vt:lpstr>Freight Planning</vt:lpstr>
      <vt:lpstr>Freight Planning in South Carolina</vt:lpstr>
      <vt:lpstr>What is in Store for Our Region?</vt:lpstr>
      <vt:lpstr>Freight Plan Work Products</vt:lpstr>
      <vt:lpstr>Freight Plan Work Products</vt:lpstr>
      <vt:lpstr>Freight Plan Work Products</vt:lpstr>
      <vt:lpstr>Appalachian Regional Freight Planning</vt:lpstr>
      <vt:lpstr>Appalachian Regional Freight Planning</vt:lpstr>
      <vt:lpstr>Appalachian Regional Freight Planning</vt:lpstr>
      <vt:lpstr>Appalachian Regional Freight Planning</vt:lpstr>
      <vt:lpstr>Appalachian Regional Freight Planning</vt:lpstr>
      <vt:lpstr>Appalachian Regional Freight Planning</vt:lpstr>
      <vt:lpstr>Appalachian Regional Freight Planning</vt:lpstr>
      <vt:lpstr>POLLING QUESTION:</vt:lpstr>
      <vt:lpstr>Stop and Pause</vt:lpstr>
      <vt:lpstr>What can You Expect Next?</vt:lpstr>
      <vt:lpstr>FAC Meeting Series</vt:lpstr>
      <vt:lpstr>Meeting and Webinar Series</vt:lpstr>
      <vt:lpstr>Communications About the Plan</vt:lpstr>
      <vt:lpstr>Plan Website and Social</vt:lpstr>
      <vt:lpstr>Questions and Answers</vt:lpstr>
      <vt:lpstr>POLLING QUESTION</vt:lpstr>
      <vt:lpstr>POLLING QUESTION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Livingston, Amy L.</dc:creator>
  <cp:lastModifiedBy>Wornom, Victoria E.</cp:lastModifiedBy>
  <cp:revision>5</cp:revision>
  <dcterms:created xsi:type="dcterms:W3CDTF">2020-03-16T17:49:07Z</dcterms:created>
  <dcterms:modified xsi:type="dcterms:W3CDTF">2020-07-29T17:39:12Z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0x010100975B8EB84676784396482B01153579DE</vt:lpwstr>
  </property>
</Properties>
</file>